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2" r:id="rId2"/>
    <p:sldId id="257" r:id="rId3"/>
    <p:sldId id="261" r:id="rId4"/>
    <p:sldId id="280" r:id="rId5"/>
    <p:sldId id="281" r:id="rId6"/>
    <p:sldId id="282" r:id="rId7"/>
    <p:sldId id="283" r:id="rId8"/>
    <p:sldId id="284" r:id="rId9"/>
    <p:sldId id="285" r:id="rId10"/>
    <p:sldId id="286" r:id="rId11"/>
    <p:sldId id="287" r:id="rId12"/>
    <p:sldId id="291" r:id="rId13"/>
    <p:sldId id="262" r:id="rId14"/>
    <p:sldId id="263" r:id="rId15"/>
    <p:sldId id="264" r:id="rId16"/>
    <p:sldId id="265" r:id="rId17"/>
    <p:sldId id="271" r:id="rId18"/>
    <p:sldId id="279" r:id="rId19"/>
    <p:sldId id="273" r:id="rId20"/>
    <p:sldId id="272" r:id="rId21"/>
    <p:sldId id="274" r:id="rId22"/>
    <p:sldId id="275" r:id="rId23"/>
    <p:sldId id="276" r:id="rId24"/>
    <p:sldId id="277" r:id="rId25"/>
    <p:sldId id="288" r:id="rId26"/>
    <p:sldId id="289" r:id="rId27"/>
    <p:sldId id="290"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C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2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B9C230-955D-47E9-B195-0E0F8FB12D9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E3687002-1EBA-4713-A43D-07E3932008C4}">
      <dgm:prSet phldrT="[Text]" custT="1"/>
      <dgm:spPr/>
      <dgm:t>
        <a:bodyPr/>
        <a:lstStyle/>
        <a:p>
          <a:r>
            <a:rPr lang="en-US" sz="3200" b="1" dirty="0"/>
            <a:t>Impact on maternal Health</a:t>
          </a:r>
        </a:p>
      </dgm:t>
    </dgm:pt>
    <dgm:pt modelId="{52815C5B-D704-41BC-B407-7241A5B20BB9}" type="parTrans" cxnId="{FF0E4DF2-5D32-460D-8224-BB9E4ACF7941}">
      <dgm:prSet/>
      <dgm:spPr/>
      <dgm:t>
        <a:bodyPr/>
        <a:lstStyle/>
        <a:p>
          <a:endParaRPr lang="en-US"/>
        </a:p>
      </dgm:t>
    </dgm:pt>
    <dgm:pt modelId="{D5FE4AA2-A516-4F82-82C2-2DBA11CF23FC}" type="sibTrans" cxnId="{FF0E4DF2-5D32-460D-8224-BB9E4ACF7941}">
      <dgm:prSet/>
      <dgm:spPr/>
      <dgm:t>
        <a:bodyPr/>
        <a:lstStyle/>
        <a:p>
          <a:endParaRPr lang="en-US"/>
        </a:p>
      </dgm:t>
    </dgm:pt>
    <dgm:pt modelId="{1A646383-88CF-4FC0-B844-38C841FA7203}">
      <dgm:prSet phldrT="[Text]" custT="1"/>
      <dgm:spPr/>
      <dgm:t>
        <a:bodyPr/>
        <a:lstStyle/>
        <a:p>
          <a:r>
            <a:rPr lang="en-US" sz="2800" dirty="0"/>
            <a:t>Anemia</a:t>
          </a:r>
        </a:p>
      </dgm:t>
    </dgm:pt>
    <dgm:pt modelId="{A7F1D491-83FF-42CF-9A19-A7D26FD7C8D5}" type="parTrans" cxnId="{31602A2B-9E50-487A-895F-46F2AA5A37FD}">
      <dgm:prSet/>
      <dgm:spPr/>
      <dgm:t>
        <a:bodyPr/>
        <a:lstStyle/>
        <a:p>
          <a:endParaRPr lang="en-US"/>
        </a:p>
      </dgm:t>
    </dgm:pt>
    <dgm:pt modelId="{AE0020F7-AB0D-42B1-9469-C58C4A422502}" type="sibTrans" cxnId="{31602A2B-9E50-487A-895F-46F2AA5A37FD}">
      <dgm:prSet/>
      <dgm:spPr/>
      <dgm:t>
        <a:bodyPr/>
        <a:lstStyle/>
        <a:p>
          <a:endParaRPr lang="en-US"/>
        </a:p>
      </dgm:t>
    </dgm:pt>
    <dgm:pt modelId="{175B7F7D-F89F-4616-8A9E-9DFE33F73078}">
      <dgm:prSet phldrT="[Text]" custT="1"/>
      <dgm:spPr/>
      <dgm:t>
        <a:bodyPr/>
        <a:lstStyle/>
        <a:p>
          <a:r>
            <a:rPr lang="en-US" sz="3200" b="1" dirty="0"/>
            <a:t>Impact on Fetal Health</a:t>
          </a:r>
        </a:p>
      </dgm:t>
    </dgm:pt>
    <dgm:pt modelId="{9F676F99-1522-4AF2-B391-411485F31216}" type="parTrans" cxnId="{9B783C68-37A8-4D29-96FA-BFD842379530}">
      <dgm:prSet/>
      <dgm:spPr/>
      <dgm:t>
        <a:bodyPr/>
        <a:lstStyle/>
        <a:p>
          <a:endParaRPr lang="en-US"/>
        </a:p>
      </dgm:t>
    </dgm:pt>
    <dgm:pt modelId="{75176AF1-F532-4863-BDD3-3C672E563798}" type="sibTrans" cxnId="{9B783C68-37A8-4D29-96FA-BFD842379530}">
      <dgm:prSet/>
      <dgm:spPr/>
      <dgm:t>
        <a:bodyPr/>
        <a:lstStyle/>
        <a:p>
          <a:endParaRPr lang="en-US"/>
        </a:p>
      </dgm:t>
    </dgm:pt>
    <dgm:pt modelId="{073F4D3C-41D4-4644-8DE3-897FF4CA461B}">
      <dgm:prSet phldrT="[Text]" custT="1"/>
      <dgm:spPr/>
      <dgm:t>
        <a:bodyPr/>
        <a:lstStyle/>
        <a:p>
          <a:r>
            <a:rPr lang="en-US" sz="2800" dirty="0"/>
            <a:t>Intrauterine Growth Retardation (IUGR)</a:t>
          </a:r>
        </a:p>
      </dgm:t>
    </dgm:pt>
    <dgm:pt modelId="{347AAE31-4CFC-4147-BAE2-FF675A5AE461}" type="parTrans" cxnId="{36E596B8-95A6-4FC3-9E7C-E8CE898DEE5A}">
      <dgm:prSet/>
      <dgm:spPr/>
      <dgm:t>
        <a:bodyPr/>
        <a:lstStyle/>
        <a:p>
          <a:endParaRPr lang="en-US"/>
        </a:p>
      </dgm:t>
    </dgm:pt>
    <dgm:pt modelId="{8C61071C-2B61-481F-988C-865267365D49}" type="sibTrans" cxnId="{36E596B8-95A6-4FC3-9E7C-E8CE898DEE5A}">
      <dgm:prSet/>
      <dgm:spPr/>
      <dgm:t>
        <a:bodyPr/>
        <a:lstStyle/>
        <a:p>
          <a:endParaRPr lang="en-US"/>
        </a:p>
      </dgm:t>
    </dgm:pt>
    <dgm:pt modelId="{05F21154-7181-43EB-B19E-8D4D48934D30}">
      <dgm:prSet phldrT="[Text]" custT="1"/>
      <dgm:spPr/>
      <dgm:t>
        <a:bodyPr/>
        <a:lstStyle/>
        <a:p>
          <a:r>
            <a:rPr lang="en-US" sz="2800" dirty="0"/>
            <a:t>Preeclampsia</a:t>
          </a:r>
        </a:p>
      </dgm:t>
    </dgm:pt>
    <dgm:pt modelId="{E5B9B846-5ED1-4DDB-851D-0B919DD0369B}" type="parTrans" cxnId="{F145C124-7DBB-49E0-B604-397B5F9FE212}">
      <dgm:prSet/>
      <dgm:spPr/>
      <dgm:t>
        <a:bodyPr/>
        <a:lstStyle/>
        <a:p>
          <a:endParaRPr lang="en-US"/>
        </a:p>
      </dgm:t>
    </dgm:pt>
    <dgm:pt modelId="{4ED341EB-51C6-4CE0-A6B3-F133806108F3}" type="sibTrans" cxnId="{F145C124-7DBB-49E0-B604-397B5F9FE212}">
      <dgm:prSet/>
      <dgm:spPr/>
      <dgm:t>
        <a:bodyPr/>
        <a:lstStyle/>
        <a:p>
          <a:endParaRPr lang="en-US"/>
        </a:p>
      </dgm:t>
    </dgm:pt>
    <dgm:pt modelId="{F9633E33-1AC0-4E12-84E6-9F436A353B53}">
      <dgm:prSet phldrT="[Text]" custT="1"/>
      <dgm:spPr/>
      <dgm:t>
        <a:bodyPr/>
        <a:lstStyle/>
        <a:p>
          <a:r>
            <a:rPr lang="en-US" sz="2800" dirty="0"/>
            <a:t>Postpartum Depression</a:t>
          </a:r>
        </a:p>
      </dgm:t>
    </dgm:pt>
    <dgm:pt modelId="{BE779B41-380F-438D-B7F9-9951427627F6}" type="parTrans" cxnId="{D00B8681-4C44-4D24-85A2-A0E857817880}">
      <dgm:prSet/>
      <dgm:spPr/>
      <dgm:t>
        <a:bodyPr/>
        <a:lstStyle/>
        <a:p>
          <a:endParaRPr lang="en-US"/>
        </a:p>
      </dgm:t>
    </dgm:pt>
    <dgm:pt modelId="{E1BD6F59-A0E5-4BBC-924E-4207CDB9869E}" type="sibTrans" cxnId="{D00B8681-4C44-4D24-85A2-A0E857817880}">
      <dgm:prSet/>
      <dgm:spPr/>
      <dgm:t>
        <a:bodyPr/>
        <a:lstStyle/>
        <a:p>
          <a:endParaRPr lang="en-US"/>
        </a:p>
      </dgm:t>
    </dgm:pt>
    <dgm:pt modelId="{9CBCBF27-A255-44BD-9B4B-0B5702CDB840}">
      <dgm:prSet phldrT="[Text]" custT="1"/>
      <dgm:spPr/>
      <dgm:t>
        <a:bodyPr/>
        <a:lstStyle/>
        <a:p>
          <a:r>
            <a:rPr lang="en-US" sz="2800" dirty="0"/>
            <a:t>Preterm Birth </a:t>
          </a:r>
        </a:p>
      </dgm:t>
    </dgm:pt>
    <dgm:pt modelId="{0555367B-E098-4034-B473-906A35095B1B}" type="parTrans" cxnId="{259122F8-D484-4AF5-9147-5A044568BAF8}">
      <dgm:prSet/>
      <dgm:spPr/>
      <dgm:t>
        <a:bodyPr/>
        <a:lstStyle/>
        <a:p>
          <a:endParaRPr lang="en-US"/>
        </a:p>
      </dgm:t>
    </dgm:pt>
    <dgm:pt modelId="{A1702ADC-6219-4298-95BF-0402BB763098}" type="sibTrans" cxnId="{259122F8-D484-4AF5-9147-5A044568BAF8}">
      <dgm:prSet/>
      <dgm:spPr/>
      <dgm:t>
        <a:bodyPr/>
        <a:lstStyle/>
        <a:p>
          <a:endParaRPr lang="en-US"/>
        </a:p>
      </dgm:t>
    </dgm:pt>
    <dgm:pt modelId="{9CE148DE-542D-49D0-981A-81FDC81FEA42}">
      <dgm:prSet phldrT="[Text]" custT="1"/>
      <dgm:spPr/>
      <dgm:t>
        <a:bodyPr/>
        <a:lstStyle/>
        <a:p>
          <a:r>
            <a:rPr lang="en-US" sz="2800" dirty="0"/>
            <a:t>Low Birth Weight (LBW)</a:t>
          </a:r>
        </a:p>
      </dgm:t>
    </dgm:pt>
    <dgm:pt modelId="{3FE359DF-BB44-4FFC-AE15-5C4AE778B124}" type="parTrans" cxnId="{B80D518D-EFC5-4931-988F-BD4DB6500AD2}">
      <dgm:prSet/>
      <dgm:spPr/>
      <dgm:t>
        <a:bodyPr/>
        <a:lstStyle/>
        <a:p>
          <a:endParaRPr lang="en-US"/>
        </a:p>
      </dgm:t>
    </dgm:pt>
    <dgm:pt modelId="{38A5004C-12D7-4895-AFFD-2C2EFB553A75}" type="sibTrans" cxnId="{B80D518D-EFC5-4931-988F-BD4DB6500AD2}">
      <dgm:prSet/>
      <dgm:spPr/>
      <dgm:t>
        <a:bodyPr/>
        <a:lstStyle/>
        <a:p>
          <a:endParaRPr lang="en-US"/>
        </a:p>
      </dgm:t>
    </dgm:pt>
    <dgm:pt modelId="{D1304C56-A2E6-4B67-B627-6BE5E75419F3}">
      <dgm:prSet phldrT="[Text]" custT="1"/>
      <dgm:spPr/>
      <dgm:t>
        <a:bodyPr/>
        <a:lstStyle/>
        <a:p>
          <a:endParaRPr lang="en-US" sz="2800" dirty="0"/>
        </a:p>
      </dgm:t>
    </dgm:pt>
    <dgm:pt modelId="{E3C3E4A3-0FE0-4CF7-A164-A70F6FBA4480}" type="parTrans" cxnId="{374BF9E1-F401-4926-88DF-FD64D7F40210}">
      <dgm:prSet/>
      <dgm:spPr/>
      <dgm:t>
        <a:bodyPr/>
        <a:lstStyle/>
        <a:p>
          <a:endParaRPr lang="en-US"/>
        </a:p>
      </dgm:t>
    </dgm:pt>
    <dgm:pt modelId="{61ED0B00-E674-48BE-8713-511744D50291}" type="sibTrans" cxnId="{374BF9E1-F401-4926-88DF-FD64D7F40210}">
      <dgm:prSet/>
      <dgm:spPr/>
      <dgm:t>
        <a:bodyPr/>
        <a:lstStyle/>
        <a:p>
          <a:endParaRPr lang="en-US"/>
        </a:p>
      </dgm:t>
    </dgm:pt>
    <dgm:pt modelId="{AA9A8CD1-5578-4829-9253-CBF10269FD90}" type="pres">
      <dgm:prSet presAssocID="{5FB9C230-955D-47E9-B195-0E0F8FB12D9E}" presName="linear" presStyleCnt="0">
        <dgm:presLayoutVars>
          <dgm:animLvl val="lvl"/>
          <dgm:resizeHandles val="exact"/>
        </dgm:presLayoutVars>
      </dgm:prSet>
      <dgm:spPr/>
    </dgm:pt>
    <dgm:pt modelId="{AE792274-22CC-4043-9289-C111C49D4508}" type="pres">
      <dgm:prSet presAssocID="{E3687002-1EBA-4713-A43D-07E3932008C4}" presName="parentText" presStyleLbl="node1" presStyleIdx="0" presStyleCnt="2">
        <dgm:presLayoutVars>
          <dgm:chMax val="0"/>
          <dgm:bulletEnabled val="1"/>
        </dgm:presLayoutVars>
      </dgm:prSet>
      <dgm:spPr/>
    </dgm:pt>
    <dgm:pt modelId="{4854EA98-91EB-44FD-BB2C-CBEE4C685CCD}" type="pres">
      <dgm:prSet presAssocID="{E3687002-1EBA-4713-A43D-07E3932008C4}" presName="childText" presStyleLbl="revTx" presStyleIdx="0" presStyleCnt="2">
        <dgm:presLayoutVars>
          <dgm:bulletEnabled val="1"/>
        </dgm:presLayoutVars>
      </dgm:prSet>
      <dgm:spPr/>
    </dgm:pt>
    <dgm:pt modelId="{75AF18A6-EB37-47D1-A042-5560AB919620}" type="pres">
      <dgm:prSet presAssocID="{175B7F7D-F89F-4616-8A9E-9DFE33F73078}" presName="parentText" presStyleLbl="node1" presStyleIdx="1" presStyleCnt="2">
        <dgm:presLayoutVars>
          <dgm:chMax val="0"/>
          <dgm:bulletEnabled val="1"/>
        </dgm:presLayoutVars>
      </dgm:prSet>
      <dgm:spPr/>
    </dgm:pt>
    <dgm:pt modelId="{987BE0CA-D75B-4C48-9C26-BF3A8F7F9DDB}" type="pres">
      <dgm:prSet presAssocID="{175B7F7D-F89F-4616-8A9E-9DFE33F73078}" presName="childText" presStyleLbl="revTx" presStyleIdx="1" presStyleCnt="2">
        <dgm:presLayoutVars>
          <dgm:bulletEnabled val="1"/>
        </dgm:presLayoutVars>
      </dgm:prSet>
      <dgm:spPr/>
    </dgm:pt>
  </dgm:ptLst>
  <dgm:cxnLst>
    <dgm:cxn modelId="{F145C124-7DBB-49E0-B604-397B5F9FE212}" srcId="{E3687002-1EBA-4713-A43D-07E3932008C4}" destId="{05F21154-7181-43EB-B19E-8D4D48934D30}" srcOrd="1" destOrd="0" parTransId="{E5B9B846-5ED1-4DDB-851D-0B919DD0369B}" sibTransId="{4ED341EB-51C6-4CE0-A6B3-F133806108F3}"/>
    <dgm:cxn modelId="{31602A2B-9E50-487A-895F-46F2AA5A37FD}" srcId="{E3687002-1EBA-4713-A43D-07E3932008C4}" destId="{1A646383-88CF-4FC0-B844-38C841FA7203}" srcOrd="0" destOrd="0" parTransId="{A7F1D491-83FF-42CF-9A19-A7D26FD7C8D5}" sibTransId="{AE0020F7-AB0D-42B1-9469-C58C4A422502}"/>
    <dgm:cxn modelId="{68874934-C12B-4D53-A427-E799AF1858B5}" type="presOf" srcId="{E3687002-1EBA-4713-A43D-07E3932008C4}" destId="{AE792274-22CC-4043-9289-C111C49D4508}" srcOrd="0" destOrd="0" presId="urn:microsoft.com/office/officeart/2005/8/layout/vList2"/>
    <dgm:cxn modelId="{CEB1003D-0FCD-48EE-A0AC-5C5FAEBA3F8C}" type="presOf" srcId="{D1304C56-A2E6-4B67-B627-6BE5E75419F3}" destId="{4854EA98-91EB-44FD-BB2C-CBEE4C685CCD}" srcOrd="0" destOrd="3" presId="urn:microsoft.com/office/officeart/2005/8/layout/vList2"/>
    <dgm:cxn modelId="{A5720046-713D-4473-A357-706C64A90DB6}" type="presOf" srcId="{F9633E33-1AC0-4E12-84E6-9F436A353B53}" destId="{4854EA98-91EB-44FD-BB2C-CBEE4C685CCD}" srcOrd="0" destOrd="2" presId="urn:microsoft.com/office/officeart/2005/8/layout/vList2"/>
    <dgm:cxn modelId="{9B783C68-37A8-4D29-96FA-BFD842379530}" srcId="{5FB9C230-955D-47E9-B195-0E0F8FB12D9E}" destId="{175B7F7D-F89F-4616-8A9E-9DFE33F73078}" srcOrd="1" destOrd="0" parTransId="{9F676F99-1522-4AF2-B391-411485F31216}" sibTransId="{75176AF1-F532-4863-BDD3-3C672E563798}"/>
    <dgm:cxn modelId="{D2A45E57-834A-4822-8DD5-10EAF60A6187}" type="presOf" srcId="{5FB9C230-955D-47E9-B195-0E0F8FB12D9E}" destId="{AA9A8CD1-5578-4829-9253-CBF10269FD90}" srcOrd="0" destOrd="0" presId="urn:microsoft.com/office/officeart/2005/8/layout/vList2"/>
    <dgm:cxn modelId="{4795E17B-5B1F-4BC6-986F-211A28B6DB26}" type="presOf" srcId="{9CE148DE-542D-49D0-981A-81FDC81FEA42}" destId="{987BE0CA-D75B-4C48-9C26-BF3A8F7F9DDB}" srcOrd="0" destOrd="2" presId="urn:microsoft.com/office/officeart/2005/8/layout/vList2"/>
    <dgm:cxn modelId="{D00B8681-4C44-4D24-85A2-A0E857817880}" srcId="{E3687002-1EBA-4713-A43D-07E3932008C4}" destId="{F9633E33-1AC0-4E12-84E6-9F436A353B53}" srcOrd="2" destOrd="0" parTransId="{BE779B41-380F-438D-B7F9-9951427627F6}" sibTransId="{E1BD6F59-A0E5-4BBC-924E-4207CDB9869E}"/>
    <dgm:cxn modelId="{BCC8B582-234A-4B90-A977-0F0391A326CE}" type="presOf" srcId="{05F21154-7181-43EB-B19E-8D4D48934D30}" destId="{4854EA98-91EB-44FD-BB2C-CBEE4C685CCD}" srcOrd="0" destOrd="1" presId="urn:microsoft.com/office/officeart/2005/8/layout/vList2"/>
    <dgm:cxn modelId="{B80D518D-EFC5-4931-988F-BD4DB6500AD2}" srcId="{175B7F7D-F89F-4616-8A9E-9DFE33F73078}" destId="{9CE148DE-542D-49D0-981A-81FDC81FEA42}" srcOrd="2" destOrd="0" parTransId="{3FE359DF-BB44-4FFC-AE15-5C4AE778B124}" sibTransId="{38A5004C-12D7-4895-AFFD-2C2EFB553A75}"/>
    <dgm:cxn modelId="{BDEBF19B-C534-4584-95B8-2C121EBE171E}" type="presOf" srcId="{1A646383-88CF-4FC0-B844-38C841FA7203}" destId="{4854EA98-91EB-44FD-BB2C-CBEE4C685CCD}" srcOrd="0" destOrd="0" presId="urn:microsoft.com/office/officeart/2005/8/layout/vList2"/>
    <dgm:cxn modelId="{36E596B8-95A6-4FC3-9E7C-E8CE898DEE5A}" srcId="{175B7F7D-F89F-4616-8A9E-9DFE33F73078}" destId="{073F4D3C-41D4-4644-8DE3-897FF4CA461B}" srcOrd="0" destOrd="0" parTransId="{347AAE31-4CFC-4147-BAE2-FF675A5AE461}" sibTransId="{8C61071C-2B61-481F-988C-865267365D49}"/>
    <dgm:cxn modelId="{8EAC6DC3-D4FB-4391-9D56-3501DF6C2FDD}" type="presOf" srcId="{9CBCBF27-A255-44BD-9B4B-0B5702CDB840}" destId="{987BE0CA-D75B-4C48-9C26-BF3A8F7F9DDB}" srcOrd="0" destOrd="1" presId="urn:microsoft.com/office/officeart/2005/8/layout/vList2"/>
    <dgm:cxn modelId="{AE0578D2-5E03-49CB-846D-D1C3A0ED93AA}" type="presOf" srcId="{073F4D3C-41D4-4644-8DE3-897FF4CA461B}" destId="{987BE0CA-D75B-4C48-9C26-BF3A8F7F9DDB}" srcOrd="0" destOrd="0" presId="urn:microsoft.com/office/officeart/2005/8/layout/vList2"/>
    <dgm:cxn modelId="{2B2A60DD-0039-443D-9C13-6E93A6563FC1}" type="presOf" srcId="{175B7F7D-F89F-4616-8A9E-9DFE33F73078}" destId="{75AF18A6-EB37-47D1-A042-5560AB919620}" srcOrd="0" destOrd="0" presId="urn:microsoft.com/office/officeart/2005/8/layout/vList2"/>
    <dgm:cxn modelId="{374BF9E1-F401-4926-88DF-FD64D7F40210}" srcId="{E3687002-1EBA-4713-A43D-07E3932008C4}" destId="{D1304C56-A2E6-4B67-B627-6BE5E75419F3}" srcOrd="3" destOrd="0" parTransId="{E3C3E4A3-0FE0-4CF7-A164-A70F6FBA4480}" sibTransId="{61ED0B00-E674-48BE-8713-511744D50291}"/>
    <dgm:cxn modelId="{FF0E4DF2-5D32-460D-8224-BB9E4ACF7941}" srcId="{5FB9C230-955D-47E9-B195-0E0F8FB12D9E}" destId="{E3687002-1EBA-4713-A43D-07E3932008C4}" srcOrd="0" destOrd="0" parTransId="{52815C5B-D704-41BC-B407-7241A5B20BB9}" sibTransId="{D5FE4AA2-A516-4F82-82C2-2DBA11CF23FC}"/>
    <dgm:cxn modelId="{259122F8-D484-4AF5-9147-5A044568BAF8}" srcId="{175B7F7D-F89F-4616-8A9E-9DFE33F73078}" destId="{9CBCBF27-A255-44BD-9B4B-0B5702CDB840}" srcOrd="1" destOrd="0" parTransId="{0555367B-E098-4034-B473-906A35095B1B}" sibTransId="{A1702ADC-6219-4298-95BF-0402BB763098}"/>
    <dgm:cxn modelId="{92EB0616-24EA-41A4-9819-FE9D17ACD688}" type="presParOf" srcId="{AA9A8CD1-5578-4829-9253-CBF10269FD90}" destId="{AE792274-22CC-4043-9289-C111C49D4508}" srcOrd="0" destOrd="0" presId="urn:microsoft.com/office/officeart/2005/8/layout/vList2"/>
    <dgm:cxn modelId="{B910F051-BFB5-4189-A328-BB82E7636F53}" type="presParOf" srcId="{AA9A8CD1-5578-4829-9253-CBF10269FD90}" destId="{4854EA98-91EB-44FD-BB2C-CBEE4C685CCD}" srcOrd="1" destOrd="0" presId="urn:microsoft.com/office/officeart/2005/8/layout/vList2"/>
    <dgm:cxn modelId="{0366077A-19C7-4C38-9646-E44D25AD501E}" type="presParOf" srcId="{AA9A8CD1-5578-4829-9253-CBF10269FD90}" destId="{75AF18A6-EB37-47D1-A042-5560AB919620}" srcOrd="2" destOrd="0" presId="urn:microsoft.com/office/officeart/2005/8/layout/vList2"/>
    <dgm:cxn modelId="{20B695C0-ED1D-437E-AB14-BA1BB2AA24D9}" type="presParOf" srcId="{AA9A8CD1-5578-4829-9253-CBF10269FD90}" destId="{987BE0CA-D75B-4C48-9C26-BF3A8F7F9DDB}"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92274-22CC-4043-9289-C111C49D4508}">
      <dsp:nvSpPr>
        <dsp:cNvPr id="0" name=""/>
        <dsp:cNvSpPr/>
      </dsp:nvSpPr>
      <dsp:spPr>
        <a:xfrm>
          <a:off x="0" y="2602"/>
          <a:ext cx="8077200" cy="80496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dirty="0"/>
            <a:t>Impact on maternal Health</a:t>
          </a:r>
        </a:p>
      </dsp:txBody>
      <dsp:txXfrm>
        <a:off x="39295" y="41897"/>
        <a:ext cx="7998610" cy="726370"/>
      </dsp:txXfrm>
    </dsp:sp>
    <dsp:sp modelId="{4854EA98-91EB-44FD-BB2C-CBEE4C685CCD}">
      <dsp:nvSpPr>
        <dsp:cNvPr id="0" name=""/>
        <dsp:cNvSpPr/>
      </dsp:nvSpPr>
      <dsp:spPr>
        <a:xfrm>
          <a:off x="0" y="807562"/>
          <a:ext cx="8077200" cy="19137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en-US" sz="2800" kern="1200" dirty="0"/>
            <a:t>Anemia</a:t>
          </a:r>
        </a:p>
        <a:p>
          <a:pPr marL="285750" lvl="1" indent="-285750" algn="l" defTabSz="1244600">
            <a:lnSpc>
              <a:spcPct val="90000"/>
            </a:lnSpc>
            <a:spcBef>
              <a:spcPct val="0"/>
            </a:spcBef>
            <a:spcAft>
              <a:spcPct val="20000"/>
            </a:spcAft>
            <a:buChar char="•"/>
          </a:pPr>
          <a:r>
            <a:rPr lang="en-US" sz="2800" kern="1200" dirty="0"/>
            <a:t>Preeclampsia</a:t>
          </a:r>
        </a:p>
        <a:p>
          <a:pPr marL="285750" lvl="1" indent="-285750" algn="l" defTabSz="1244600">
            <a:lnSpc>
              <a:spcPct val="90000"/>
            </a:lnSpc>
            <a:spcBef>
              <a:spcPct val="0"/>
            </a:spcBef>
            <a:spcAft>
              <a:spcPct val="20000"/>
            </a:spcAft>
            <a:buChar char="•"/>
          </a:pPr>
          <a:r>
            <a:rPr lang="en-US" sz="2800" kern="1200" dirty="0"/>
            <a:t>Postpartum Depression</a:t>
          </a:r>
        </a:p>
        <a:p>
          <a:pPr marL="285750" lvl="1" indent="-285750" algn="l" defTabSz="1244600">
            <a:lnSpc>
              <a:spcPct val="90000"/>
            </a:lnSpc>
            <a:spcBef>
              <a:spcPct val="0"/>
            </a:spcBef>
            <a:spcAft>
              <a:spcPct val="20000"/>
            </a:spcAft>
            <a:buChar char="•"/>
          </a:pPr>
          <a:endParaRPr lang="en-US" sz="2800" kern="1200" dirty="0"/>
        </a:p>
      </dsp:txBody>
      <dsp:txXfrm>
        <a:off x="0" y="807562"/>
        <a:ext cx="8077200" cy="1913715"/>
      </dsp:txXfrm>
    </dsp:sp>
    <dsp:sp modelId="{75AF18A6-EB37-47D1-A042-5560AB919620}">
      <dsp:nvSpPr>
        <dsp:cNvPr id="0" name=""/>
        <dsp:cNvSpPr/>
      </dsp:nvSpPr>
      <dsp:spPr>
        <a:xfrm>
          <a:off x="0" y="2721277"/>
          <a:ext cx="8077200" cy="80496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dirty="0"/>
            <a:t>Impact on Fetal Health</a:t>
          </a:r>
        </a:p>
      </dsp:txBody>
      <dsp:txXfrm>
        <a:off x="39295" y="2760572"/>
        <a:ext cx="7998610" cy="726370"/>
      </dsp:txXfrm>
    </dsp:sp>
    <dsp:sp modelId="{987BE0CA-D75B-4C48-9C26-BF3A8F7F9DDB}">
      <dsp:nvSpPr>
        <dsp:cNvPr id="0" name=""/>
        <dsp:cNvSpPr/>
      </dsp:nvSpPr>
      <dsp:spPr>
        <a:xfrm>
          <a:off x="0" y="3526237"/>
          <a:ext cx="8077200" cy="14241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6451" tIns="35560" rIns="199136" bIns="35560" numCol="1" spcCol="1270" anchor="t" anchorCtr="0">
          <a:noAutofit/>
        </a:bodyPr>
        <a:lstStyle/>
        <a:p>
          <a:pPr marL="285750" lvl="1" indent="-285750" algn="l" defTabSz="1244600">
            <a:lnSpc>
              <a:spcPct val="90000"/>
            </a:lnSpc>
            <a:spcBef>
              <a:spcPct val="0"/>
            </a:spcBef>
            <a:spcAft>
              <a:spcPct val="20000"/>
            </a:spcAft>
            <a:buChar char="•"/>
          </a:pPr>
          <a:r>
            <a:rPr lang="en-US" sz="2800" kern="1200" dirty="0"/>
            <a:t>Intrauterine Growth Retardation (IUGR)</a:t>
          </a:r>
        </a:p>
        <a:p>
          <a:pPr marL="285750" lvl="1" indent="-285750" algn="l" defTabSz="1244600">
            <a:lnSpc>
              <a:spcPct val="90000"/>
            </a:lnSpc>
            <a:spcBef>
              <a:spcPct val="0"/>
            </a:spcBef>
            <a:spcAft>
              <a:spcPct val="20000"/>
            </a:spcAft>
            <a:buChar char="•"/>
          </a:pPr>
          <a:r>
            <a:rPr lang="en-US" sz="2800" kern="1200" dirty="0"/>
            <a:t>Preterm Birth </a:t>
          </a:r>
        </a:p>
        <a:p>
          <a:pPr marL="285750" lvl="1" indent="-285750" algn="l" defTabSz="1244600">
            <a:lnSpc>
              <a:spcPct val="90000"/>
            </a:lnSpc>
            <a:spcBef>
              <a:spcPct val="0"/>
            </a:spcBef>
            <a:spcAft>
              <a:spcPct val="20000"/>
            </a:spcAft>
            <a:buChar char="•"/>
          </a:pPr>
          <a:r>
            <a:rPr lang="en-US" sz="2800" kern="1200" dirty="0"/>
            <a:t>Low Birth Weight (LBW)</a:t>
          </a:r>
        </a:p>
      </dsp:txBody>
      <dsp:txXfrm>
        <a:off x="0" y="3526237"/>
        <a:ext cx="8077200" cy="142416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F7AA68-FD95-4056-B211-D08177AD1B5F}" type="datetimeFigureOut">
              <a:rPr lang="en-US" smtClean="0"/>
              <a:t>7/5/2025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DD0A63-9598-4EAC-8BA6-5F37289FA3FA}" type="slidenum">
              <a:rPr lang="en-US" smtClean="0"/>
              <a:t>‹#›</a:t>
            </a:fld>
            <a:endParaRPr lang="en-US"/>
          </a:p>
        </p:txBody>
      </p:sp>
    </p:spTree>
    <p:extLst>
      <p:ext uri="{BB962C8B-B14F-4D97-AF65-F5344CB8AC3E}">
        <p14:creationId xmlns:p14="http://schemas.microsoft.com/office/powerpoint/2010/main" val="19305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DD0A63-9598-4EAC-8BA6-5F37289FA3FA}" type="slidenum">
              <a:rPr lang="en-US" smtClean="0"/>
              <a:t>3</a:t>
            </a:fld>
            <a:endParaRPr lang="en-US"/>
          </a:p>
        </p:txBody>
      </p:sp>
    </p:spTree>
    <p:extLst>
      <p:ext uri="{BB962C8B-B14F-4D97-AF65-F5344CB8AC3E}">
        <p14:creationId xmlns:p14="http://schemas.microsoft.com/office/powerpoint/2010/main" val="1553275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DD0A63-9598-4EAC-8BA6-5F37289FA3FA}" type="slidenum">
              <a:rPr lang="en-US" smtClean="0"/>
              <a:t>4</a:t>
            </a:fld>
            <a:endParaRPr lang="en-US"/>
          </a:p>
        </p:txBody>
      </p:sp>
    </p:spTree>
    <p:extLst>
      <p:ext uri="{BB962C8B-B14F-4D97-AF65-F5344CB8AC3E}">
        <p14:creationId xmlns:p14="http://schemas.microsoft.com/office/powerpoint/2010/main" val="1018616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DD0A63-9598-4EAC-8BA6-5F37289FA3FA}" type="slidenum">
              <a:rPr lang="en-US" smtClean="0"/>
              <a:t>14</a:t>
            </a:fld>
            <a:endParaRPr lang="en-US"/>
          </a:p>
        </p:txBody>
      </p:sp>
    </p:spTree>
    <p:extLst>
      <p:ext uri="{BB962C8B-B14F-4D97-AF65-F5344CB8AC3E}">
        <p14:creationId xmlns:p14="http://schemas.microsoft.com/office/powerpoint/2010/main" val="3727515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4DD0A63-9598-4EAC-8BA6-5F37289FA3FA}" type="slidenum">
              <a:rPr lang="en-US" smtClean="0"/>
              <a:t>24</a:t>
            </a:fld>
            <a:endParaRPr lang="en-US"/>
          </a:p>
        </p:txBody>
      </p:sp>
    </p:spTree>
    <p:extLst>
      <p:ext uri="{BB962C8B-B14F-4D97-AF65-F5344CB8AC3E}">
        <p14:creationId xmlns:p14="http://schemas.microsoft.com/office/powerpoint/2010/main" val="1098847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7/5/2025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CE27B6-7472-4951-A578-2D05FA48BFAB}"/>
              </a:ext>
            </a:extLst>
          </p:cNvPr>
          <p:cNvPicPr>
            <a:picLocks noChangeAspect="1"/>
          </p:cNvPicPr>
          <p:nvPr/>
        </p:nvPicPr>
        <p:blipFill>
          <a:blip r:embed="rId2"/>
          <a:stretch>
            <a:fillRect/>
          </a:stretch>
        </p:blipFill>
        <p:spPr>
          <a:xfrm>
            <a:off x="13214" y="0"/>
            <a:ext cx="9130785" cy="68679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90600"/>
            <a:ext cx="8229600" cy="4876800"/>
          </a:xfrm>
        </p:spPr>
        <p:txBody>
          <a:bodyPr>
            <a:normAutofit/>
          </a:bodyPr>
          <a:lstStyle/>
          <a:p>
            <a:pPr>
              <a:buFont typeface="Wingdings" pitchFamily="2" charset="2"/>
              <a:buChar char="q"/>
            </a:pPr>
            <a:r>
              <a:rPr lang="en-US" sz="2400" b="1" dirty="0"/>
              <a:t>The increased nutritional requirements serve several key purposes:</a:t>
            </a:r>
          </a:p>
          <a:p>
            <a:pPr>
              <a:buFont typeface="Wingdings" pitchFamily="2" charset="2"/>
              <a:buChar char="q"/>
            </a:pPr>
            <a:endParaRPr lang="en-US" sz="2000" dirty="0"/>
          </a:p>
          <a:p>
            <a:pPr lvl="1">
              <a:buFont typeface="Wingdings" pitchFamily="2" charset="2"/>
              <a:buChar char="ü"/>
            </a:pPr>
            <a:r>
              <a:rPr lang="en-US" sz="2000" dirty="0"/>
              <a:t>Meet Physiological Requirements: </a:t>
            </a:r>
          </a:p>
          <a:p>
            <a:pPr lvl="1">
              <a:buFont typeface="Wingdings" pitchFamily="2" charset="2"/>
              <a:buChar char="ü"/>
            </a:pPr>
            <a:r>
              <a:rPr lang="en-US" sz="2000" dirty="0"/>
              <a:t>Sustain Fetal Growth and Development: </a:t>
            </a:r>
          </a:p>
          <a:p>
            <a:pPr lvl="1">
              <a:buFont typeface="Wingdings" pitchFamily="2" charset="2"/>
              <a:buChar char="ü"/>
            </a:pPr>
            <a:r>
              <a:rPr lang="en-US" sz="2000" dirty="0"/>
              <a:t>Protect the Health of the Mother and Prepare for Breastfeeding: </a:t>
            </a:r>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sz="3200" b="1" dirty="0">
                <a:solidFill>
                  <a:schemeClr val="bg1"/>
                </a:solidFill>
              </a:rPr>
              <a:t>Importance of maternal nutrition</a:t>
            </a:r>
          </a:p>
        </p:txBody>
      </p:sp>
      <p:sp>
        <p:nvSpPr>
          <p:cNvPr id="6" name="Rounded Rectangle 5"/>
          <p:cNvSpPr/>
          <p:nvPr/>
        </p:nvSpPr>
        <p:spPr>
          <a:xfrm>
            <a:off x="990600" y="3581400"/>
            <a:ext cx="7162800" cy="1905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Meeting the increased nutritional needs during pregnancy is vital not only for the health of the mother but also for the proper growth and development of the baby, ensuring a healthy pregnancy and promoting optimal outcomes in childbirth and breastfeeding.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fontScale="62500" lnSpcReduction="20000"/>
          </a:bodyPr>
          <a:lstStyle/>
          <a:p>
            <a:pPr lvl="0" algn="ctr">
              <a:spcBef>
                <a:spcPct val="0"/>
              </a:spcBef>
              <a:defRPr/>
            </a:pPr>
            <a:r>
              <a:rPr lang="en-US" sz="4400" b="1" dirty="0">
                <a:solidFill>
                  <a:schemeClr val="bg1"/>
                </a:solidFill>
              </a:rPr>
              <a:t>Impact of Poor Nutrition on </a:t>
            </a:r>
          </a:p>
          <a:p>
            <a:pPr lvl="0" algn="ctr">
              <a:spcBef>
                <a:spcPct val="0"/>
              </a:spcBef>
              <a:defRPr/>
            </a:pPr>
            <a:r>
              <a:rPr lang="en-US" sz="4400" b="1" dirty="0">
                <a:solidFill>
                  <a:schemeClr val="bg1"/>
                </a:solidFill>
              </a:rPr>
              <a:t>Maternal Health and Birth Outcomes</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6" name="Diagram 5"/>
          <p:cNvGraphicFramePr/>
          <p:nvPr/>
        </p:nvGraphicFramePr>
        <p:xfrm>
          <a:off x="533400" y="1295400"/>
          <a:ext cx="8077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50000"/>
            </a:schemeClr>
          </a:solidFill>
        </p:spPr>
        <p:txBody>
          <a:bodyPr vert="horz" lIns="91440" tIns="45720" rIns="91440" bIns="45720" rtlCol="0" anchor="ctr">
            <a:normAutofit fontScale="62500" lnSpcReduction="20000"/>
          </a:bodyPr>
          <a:lstStyle/>
          <a:p>
            <a:pPr lvl="0" algn="ctr">
              <a:spcBef>
                <a:spcPct val="0"/>
              </a:spcBef>
              <a:defRPr/>
            </a:pPr>
            <a:r>
              <a:rPr lang="en-US" sz="4400" b="1" dirty="0">
                <a:solidFill>
                  <a:schemeClr val="bg1"/>
                </a:solidFill>
              </a:rPr>
              <a:t>Group Work</a:t>
            </a:r>
          </a:p>
          <a:p>
            <a:pPr lvl="0" algn="ctr">
              <a:spcBef>
                <a:spcPct val="0"/>
              </a:spcBef>
              <a:defRPr/>
            </a:pPr>
            <a:r>
              <a:rPr kumimoji="0" lang="en-US" sz="4400" b="1" i="0" u="none" strike="noStrike" kern="1200" cap="none" spc="0" normalizeH="0" baseline="0" noProof="0" dirty="0">
                <a:ln>
                  <a:noFill/>
                </a:ln>
                <a:solidFill>
                  <a:schemeClr val="bg1"/>
                </a:solidFill>
                <a:effectLst/>
                <a:uLnTx/>
                <a:uFillTx/>
                <a:latin typeface="+mj-lt"/>
                <a:ea typeface="+mj-ea"/>
                <a:cs typeface="+mj-cs"/>
              </a:rPr>
              <a:t>Case Study: Zahra</a:t>
            </a:r>
          </a:p>
        </p:txBody>
      </p:sp>
      <p:sp>
        <p:nvSpPr>
          <p:cNvPr id="5" name="Rounded Rectangle 4"/>
          <p:cNvSpPr/>
          <p:nvPr/>
        </p:nvSpPr>
        <p:spPr>
          <a:xfrm>
            <a:off x="762000" y="1447800"/>
            <a:ext cx="7696200" cy="48006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Refer to Participant’s Manual</a:t>
            </a:r>
          </a:p>
          <a:p>
            <a:pPr algn="ctr"/>
            <a:r>
              <a:rPr lang="en-US" sz="2400" b="1" dirty="0">
                <a:solidFill>
                  <a:schemeClr val="tx1"/>
                </a:solidFill>
              </a:rPr>
              <a:t>Annexure 3: Case Study Zahra</a:t>
            </a:r>
          </a:p>
          <a:p>
            <a:pPr algn="ctr"/>
            <a:endParaRPr lang="en-US" sz="2400" dirty="0">
              <a:solidFill>
                <a:schemeClr val="tx1"/>
              </a:solidFill>
            </a:endParaRPr>
          </a:p>
          <a:p>
            <a:pPr algn="ctr"/>
            <a:r>
              <a:rPr lang="en-US" sz="2400" b="1" dirty="0">
                <a:solidFill>
                  <a:schemeClr val="tx1"/>
                </a:solidFill>
              </a:rPr>
              <a:t>Task:</a:t>
            </a:r>
          </a:p>
          <a:p>
            <a:pPr algn="ctr"/>
            <a:endParaRPr lang="en-US" sz="2400" dirty="0">
              <a:solidFill>
                <a:schemeClr val="tx1"/>
              </a:solidFill>
            </a:endParaRPr>
          </a:p>
          <a:p>
            <a:pPr marL="342900" indent="-342900">
              <a:buAutoNum type="arabicPeriod"/>
            </a:pPr>
            <a:r>
              <a:rPr lang="en-US" sz="2400" dirty="0">
                <a:solidFill>
                  <a:schemeClr val="tx1"/>
                </a:solidFill>
              </a:rPr>
              <a:t>What are the nutritional risk factors for Zahra?</a:t>
            </a:r>
          </a:p>
          <a:p>
            <a:pPr marL="342900" indent="-342900">
              <a:buAutoNum type="arabicPeriod"/>
            </a:pPr>
            <a:endParaRPr lang="en-US" sz="2400" dirty="0">
              <a:solidFill>
                <a:schemeClr val="tx1"/>
              </a:solidFill>
            </a:endParaRPr>
          </a:p>
          <a:p>
            <a:pPr marL="342900" indent="-342900">
              <a:buAutoNum type="arabicPeriod"/>
            </a:pPr>
            <a:r>
              <a:rPr lang="en-US" sz="2400" dirty="0">
                <a:solidFill>
                  <a:schemeClr val="tx1"/>
                </a:solidFill>
              </a:rPr>
              <a:t>What additional information needed to assess her nutritional status?</a:t>
            </a:r>
          </a:p>
          <a:p>
            <a:pPr marL="342900" indent="-342900">
              <a:buAutoNum type="arabicPeriod"/>
            </a:pPr>
            <a:endParaRPr lang="en-US" sz="2400" dirty="0">
              <a:solidFill>
                <a:schemeClr val="tx1"/>
              </a:solidFill>
            </a:endParaRPr>
          </a:p>
          <a:p>
            <a:pPr marL="342900" indent="-342900">
              <a:buAutoNum type="arabicPeriod"/>
            </a:pPr>
            <a:r>
              <a:rPr lang="en-US" sz="2400" dirty="0">
                <a:solidFill>
                  <a:schemeClr val="tx1"/>
                </a:solidFill>
              </a:rPr>
              <a:t>Recommend  comprehensive nutritional plan for Zahra: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bg1"/>
                </a:solidFill>
                <a:effectLst/>
                <a:uLnTx/>
                <a:uFillTx/>
                <a:latin typeface="+mj-lt"/>
                <a:ea typeface="+mj-ea"/>
                <a:cs typeface="+mj-cs"/>
              </a:rPr>
              <a:t>Increased Nutritional</a:t>
            </a:r>
            <a:r>
              <a:rPr kumimoji="0" lang="en-US" sz="4400" b="1" i="0" u="none" strike="noStrike" kern="1200" cap="none" spc="0" normalizeH="0" noProof="0" dirty="0">
                <a:ln>
                  <a:noFill/>
                </a:ln>
                <a:solidFill>
                  <a:schemeClr val="bg1"/>
                </a:solidFill>
                <a:effectLst/>
                <a:uLnTx/>
                <a:uFillTx/>
                <a:latin typeface="+mj-lt"/>
                <a:ea typeface="+mj-ea"/>
                <a:cs typeface="+mj-cs"/>
              </a:rPr>
              <a:t> Needs during Pregnancy</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744269" y="1524000"/>
            <a:ext cx="8162925" cy="3267075"/>
          </a:xfrm>
          <a:prstGeom prst="rect">
            <a:avLst/>
          </a:prstGeom>
          <a:noFill/>
          <a:ln w="9525">
            <a:noFill/>
            <a:miter lim="800000"/>
            <a:headEnd/>
            <a:tailEnd/>
          </a:ln>
          <a:effectLst/>
        </p:spPr>
      </p:pic>
      <p:sp>
        <p:nvSpPr>
          <p:cNvPr id="2" name="Rectangle 1">
            <a:extLst>
              <a:ext uri="{FF2B5EF4-FFF2-40B4-BE49-F238E27FC236}">
                <a16:creationId xmlns:a16="http://schemas.microsoft.com/office/drawing/2014/main" id="{11C16C85-F327-4359-B37F-57EEE0C411CD}"/>
              </a:ext>
            </a:extLst>
          </p:cNvPr>
          <p:cNvSpPr/>
          <p:nvPr/>
        </p:nvSpPr>
        <p:spPr>
          <a:xfrm>
            <a:off x="499916" y="5867400"/>
            <a:ext cx="8686800" cy="461665"/>
          </a:xfrm>
          <a:prstGeom prst="rect">
            <a:avLst/>
          </a:prstGeom>
        </p:spPr>
        <p:txBody>
          <a:bodyPr wrap="square">
            <a:spAutoFit/>
          </a:bodyPr>
          <a:lstStyle/>
          <a:p>
            <a:r>
              <a:rPr lang="en-US" sz="1200" dirty="0">
                <a:solidFill>
                  <a:srgbClr val="C00000"/>
                </a:solidFill>
              </a:rPr>
              <a:t>Reference: Introduction of Multiple Micronutrient Supplementation (MMS) through Antenatal Care (ANC) by Nutrition International: https://www.nutritionintl.org/wp-content/uploads/2024/04/Introduction-of-MMS-through-ANC_PPT_version-1.pdf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lvl="0" algn="ctr">
              <a:spcBef>
                <a:spcPct val="0"/>
              </a:spcBef>
              <a:defRPr/>
            </a:pPr>
            <a:r>
              <a:rPr lang="en-US" sz="2800" b="1" dirty="0">
                <a:solidFill>
                  <a:schemeClr val="bg1"/>
                </a:solidFill>
              </a:rPr>
              <a:t>Nutritional Needs of a Woman</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3074" name="Picture 2"/>
          <p:cNvPicPr>
            <a:picLocks noChangeAspect="1" noChangeArrowheads="1"/>
          </p:cNvPicPr>
          <p:nvPr/>
        </p:nvPicPr>
        <p:blipFill>
          <a:blip r:embed="rId3" cstate="print"/>
          <a:srcRect/>
          <a:stretch>
            <a:fillRect/>
          </a:stretch>
        </p:blipFill>
        <p:spPr bwMode="auto">
          <a:xfrm>
            <a:off x="-36576" y="1066800"/>
            <a:ext cx="9144000" cy="3776489"/>
          </a:xfrm>
          <a:prstGeom prst="rect">
            <a:avLst/>
          </a:prstGeom>
          <a:noFill/>
          <a:ln w="9525">
            <a:noFill/>
            <a:miter lim="800000"/>
            <a:headEnd/>
            <a:tailEnd/>
          </a:ln>
          <a:effectLst/>
        </p:spPr>
      </p:pic>
      <p:sp>
        <p:nvSpPr>
          <p:cNvPr id="5" name="Rectangle 4">
            <a:extLst>
              <a:ext uri="{FF2B5EF4-FFF2-40B4-BE49-F238E27FC236}">
                <a16:creationId xmlns:a16="http://schemas.microsoft.com/office/drawing/2014/main" id="{661269BD-A708-440E-A085-BDB61F8D5221}"/>
              </a:ext>
            </a:extLst>
          </p:cNvPr>
          <p:cNvSpPr/>
          <p:nvPr/>
        </p:nvSpPr>
        <p:spPr>
          <a:xfrm>
            <a:off x="457200" y="6127276"/>
            <a:ext cx="8686800" cy="461665"/>
          </a:xfrm>
          <a:prstGeom prst="rect">
            <a:avLst/>
          </a:prstGeom>
        </p:spPr>
        <p:txBody>
          <a:bodyPr wrap="square">
            <a:spAutoFit/>
          </a:bodyPr>
          <a:lstStyle/>
          <a:p>
            <a:r>
              <a:rPr lang="en-US" sz="1200" dirty="0">
                <a:solidFill>
                  <a:srgbClr val="C00000"/>
                </a:solidFill>
              </a:rPr>
              <a:t>Reference: Introduction of Multiple Micronutrient Supplementation (MMS) through Antenatal Care (ANC) by Nutrition International: https://www.nutritionintl.org/wp-content/uploads/2024/04/Introduction-of-MMS-through-ANC_PPT_version-1.pdf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Nutrition during pregnancy</a:t>
            </a:r>
          </a:p>
        </p:txBody>
      </p:sp>
      <p:pic>
        <p:nvPicPr>
          <p:cNvPr id="4098" name="Picture 2"/>
          <p:cNvPicPr>
            <a:picLocks noGrp="1" noChangeAspect="1" noChangeArrowheads="1"/>
          </p:cNvPicPr>
          <p:nvPr>
            <p:ph idx="1"/>
          </p:nvPr>
        </p:nvPicPr>
        <p:blipFill>
          <a:blip r:embed="rId2" cstate="print"/>
          <a:srcRect/>
          <a:stretch>
            <a:fillRect/>
          </a:stretch>
        </p:blipFill>
        <p:spPr bwMode="auto">
          <a:xfrm>
            <a:off x="1371600" y="1219200"/>
            <a:ext cx="5553075" cy="38766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1066800" y="5486400"/>
            <a:ext cx="7258050" cy="112395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76800"/>
          </a:xfrm>
        </p:spPr>
        <p:txBody>
          <a:bodyPr>
            <a:normAutofit/>
          </a:bodyPr>
          <a:lstStyle/>
          <a:p>
            <a:pPr>
              <a:buNone/>
            </a:pPr>
            <a:r>
              <a:rPr lang="en-US" sz="2000" b="1" dirty="0"/>
              <a:t>	</a:t>
            </a:r>
            <a:r>
              <a:rPr lang="en-US" sz="2400" b="1" dirty="0"/>
              <a:t>What are some negative health consequences of anaemia on the pregnant woman and birth outcomes?</a:t>
            </a:r>
          </a:p>
          <a:p>
            <a:pPr>
              <a:buNone/>
            </a:pPr>
            <a:endParaRPr lang="en-US" sz="2000" b="1" dirty="0"/>
          </a:p>
          <a:p>
            <a:pPr lvl="1"/>
            <a:r>
              <a:rPr lang="en-US" sz="2000" dirty="0"/>
              <a:t>a. Maternal death</a:t>
            </a:r>
          </a:p>
          <a:p>
            <a:pPr lvl="1"/>
            <a:r>
              <a:rPr lang="en-US" sz="2000" dirty="0"/>
              <a:t>b. Babies born too small</a:t>
            </a:r>
          </a:p>
          <a:p>
            <a:pPr lvl="1"/>
            <a:r>
              <a:rPr lang="en-US" sz="2000" dirty="0"/>
              <a:t>c. Babies born too early</a:t>
            </a:r>
          </a:p>
          <a:p>
            <a:pPr lvl="1"/>
            <a:r>
              <a:rPr lang="en-US" sz="2000" dirty="0"/>
              <a:t>d. Maternal tiredness</a:t>
            </a:r>
          </a:p>
          <a:p>
            <a:pPr lvl="1"/>
            <a:r>
              <a:rPr lang="en-US" sz="2000" dirty="0"/>
              <a:t>e. All of the above</a:t>
            </a:r>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fontScale="62500" lnSpcReduction="20000"/>
          </a:bodyPr>
          <a:lstStyle/>
          <a:p>
            <a:pPr lvl="0" algn="ctr">
              <a:spcBef>
                <a:spcPct val="0"/>
              </a:spcBef>
              <a:defRPr/>
            </a:pPr>
            <a:r>
              <a:rPr lang="en-US" sz="4400" b="1" dirty="0">
                <a:solidFill>
                  <a:schemeClr val="bg1"/>
                </a:solidFill>
              </a:rPr>
              <a:t>The impact of poor nutrition on pregnancy and birth outcomes</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5123" name="Picture 3"/>
          <p:cNvPicPr>
            <a:picLocks noChangeAspect="1" noChangeArrowheads="1"/>
          </p:cNvPicPr>
          <p:nvPr/>
        </p:nvPicPr>
        <p:blipFill>
          <a:blip r:embed="rId2" cstate="print"/>
          <a:srcRect/>
          <a:stretch>
            <a:fillRect/>
          </a:stretch>
        </p:blipFill>
        <p:spPr bwMode="auto">
          <a:xfrm>
            <a:off x="4559808" y="2590800"/>
            <a:ext cx="3949212" cy="2117103"/>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828800"/>
            <a:ext cx="7467600" cy="4648200"/>
          </a:xfrm>
        </p:spPr>
        <p:txBody>
          <a:bodyPr>
            <a:normAutofit/>
          </a:bodyPr>
          <a:lstStyle/>
          <a:p>
            <a:pPr>
              <a:buNone/>
            </a:pPr>
            <a:r>
              <a:rPr lang="en-US" sz="2000" b="1" dirty="0"/>
              <a:t>	</a:t>
            </a:r>
            <a:r>
              <a:rPr lang="en-US" sz="2400" b="1" dirty="0"/>
              <a:t>It is better for pregnant women to replace meals or foods with maternal dietary supplementation.</a:t>
            </a:r>
          </a:p>
          <a:p>
            <a:pPr>
              <a:buNone/>
            </a:pPr>
            <a:endParaRPr lang="en-US" sz="2400" b="1" dirty="0"/>
          </a:p>
          <a:p>
            <a:pPr lvl="1"/>
            <a:r>
              <a:rPr lang="en-US" sz="2400" dirty="0"/>
              <a:t>a. True</a:t>
            </a:r>
          </a:p>
          <a:p>
            <a:pPr lvl="1"/>
            <a:r>
              <a:rPr lang="en-US" sz="2400" dirty="0"/>
              <a:t>b. False</a:t>
            </a:r>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Quick Check</a:t>
            </a:r>
          </a:p>
        </p:txBody>
      </p:sp>
      <p:pic>
        <p:nvPicPr>
          <p:cNvPr id="5" name="Picture 4"/>
          <p:cNvPicPr/>
          <p:nvPr/>
        </p:nvPicPr>
        <p:blipFill>
          <a:blip r:embed="rId2" cstate="print"/>
          <a:srcRect/>
          <a:stretch>
            <a:fillRect/>
          </a:stretch>
        </p:blipFill>
        <p:spPr bwMode="auto">
          <a:xfrm>
            <a:off x="152400" y="1219200"/>
            <a:ext cx="1100455" cy="12192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1828800"/>
            <a:ext cx="7467600" cy="4648200"/>
          </a:xfrm>
        </p:spPr>
        <p:txBody>
          <a:bodyPr>
            <a:normAutofit/>
          </a:bodyPr>
          <a:lstStyle/>
          <a:p>
            <a:pPr>
              <a:buNone/>
            </a:pPr>
            <a:r>
              <a:rPr lang="en-US" sz="2000" b="1" dirty="0"/>
              <a:t>	</a:t>
            </a:r>
            <a:r>
              <a:rPr lang="en-US" sz="2400" b="1" dirty="0"/>
              <a:t>It is better for pregnant women to replace meals or foods with maternal dietary supplementation.</a:t>
            </a:r>
          </a:p>
          <a:p>
            <a:pPr>
              <a:buNone/>
            </a:pPr>
            <a:endParaRPr lang="en-US" sz="2400" b="1" dirty="0"/>
          </a:p>
          <a:p>
            <a:pPr lvl="1"/>
            <a:r>
              <a:rPr lang="en-US" sz="2400" dirty="0"/>
              <a:t>a. True</a:t>
            </a:r>
          </a:p>
          <a:p>
            <a:pPr lvl="1"/>
            <a:r>
              <a:rPr lang="en-US" sz="2400" dirty="0"/>
              <a:t>b. False</a:t>
            </a:r>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Objectives</a:t>
            </a:r>
          </a:p>
        </p:txBody>
      </p:sp>
      <p:pic>
        <p:nvPicPr>
          <p:cNvPr id="5" name="Picture 4"/>
          <p:cNvPicPr/>
          <p:nvPr/>
        </p:nvPicPr>
        <p:blipFill>
          <a:blip r:embed="rId2" cstate="print"/>
          <a:srcRect/>
          <a:stretch>
            <a:fillRect/>
          </a:stretch>
        </p:blipFill>
        <p:spPr bwMode="auto">
          <a:xfrm>
            <a:off x="152400" y="1219200"/>
            <a:ext cx="1100455" cy="1219200"/>
          </a:xfrm>
          <a:prstGeom prst="rect">
            <a:avLst/>
          </a:prstGeom>
          <a:ln>
            <a:noFill/>
          </a:ln>
          <a:effectLst>
            <a:outerShdw blurRad="292100" dist="139700" dir="2700000" algn="tl" rotWithShape="0">
              <a:srgbClr val="333333">
                <a:alpha val="65000"/>
              </a:srgbClr>
            </a:outerShdw>
          </a:effectLst>
        </p:spPr>
      </p:pic>
      <p:pic>
        <p:nvPicPr>
          <p:cNvPr id="10242" name="Picture 2"/>
          <p:cNvPicPr>
            <a:picLocks noChangeAspect="1" noChangeArrowheads="1"/>
          </p:cNvPicPr>
          <p:nvPr/>
        </p:nvPicPr>
        <p:blipFill>
          <a:blip r:embed="rId3" cstate="print"/>
          <a:srcRect/>
          <a:stretch>
            <a:fillRect/>
          </a:stretch>
        </p:blipFill>
        <p:spPr bwMode="auto">
          <a:xfrm>
            <a:off x="1447800" y="4876800"/>
            <a:ext cx="6686550" cy="714375"/>
          </a:xfrm>
          <a:prstGeom prst="rect">
            <a:avLst/>
          </a:prstGeom>
          <a:ln w="38100" cap="sq">
            <a:solidFill>
              <a:schemeClr val="accent3">
                <a:lumMod val="50000"/>
              </a:schemeClr>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7162800" cy="4572000"/>
          </a:xfrm>
        </p:spPr>
        <p:txBody>
          <a:bodyPr>
            <a:normAutofit/>
          </a:bodyPr>
          <a:lstStyle/>
          <a:p>
            <a:pPr>
              <a:buNone/>
            </a:pPr>
            <a:r>
              <a:rPr lang="en-US" sz="2000" dirty="0"/>
              <a:t>	</a:t>
            </a:r>
            <a:r>
              <a:rPr lang="en-US" sz="2400" dirty="0"/>
              <a:t>Have you provided dietary supplements to pregnant women as part of routine ANC in Pakistan?</a:t>
            </a:r>
          </a:p>
          <a:p>
            <a:pPr>
              <a:buNone/>
            </a:pPr>
            <a:endParaRPr lang="en-US" sz="2400" dirty="0"/>
          </a:p>
          <a:p>
            <a:pPr>
              <a:buFont typeface="Wingdings" pitchFamily="2" charset="2"/>
              <a:buChar char="q"/>
            </a:pPr>
            <a:r>
              <a:rPr lang="en-US" sz="2400" dirty="0"/>
              <a:t>If yes, which dietary supplement(s)? Please explain the reason for the provision of this specific supplement.</a:t>
            </a:r>
          </a:p>
          <a:p>
            <a:pPr>
              <a:buFont typeface="Wingdings" pitchFamily="2" charset="2"/>
              <a:buChar char="q"/>
            </a:pPr>
            <a:endParaRPr lang="en-US" sz="2400" dirty="0"/>
          </a:p>
          <a:p>
            <a:pPr>
              <a:buFont typeface="Wingdings" pitchFamily="2" charset="2"/>
              <a:buChar char="q"/>
            </a:pPr>
            <a:r>
              <a:rPr lang="en-US" sz="2400" dirty="0"/>
              <a:t>If you are not providing dietary supplements, could you share why not?</a:t>
            </a:r>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Group Discussion</a:t>
            </a:r>
          </a:p>
        </p:txBody>
      </p:sp>
      <p:pic>
        <p:nvPicPr>
          <p:cNvPr id="5" name="Picture 4"/>
          <p:cNvPicPr/>
          <p:nvPr/>
        </p:nvPicPr>
        <p:blipFill>
          <a:blip r:embed="rId2" cstate="print"/>
          <a:srcRect/>
          <a:stretch>
            <a:fillRect/>
          </a:stretch>
        </p:blipFill>
        <p:spPr bwMode="auto">
          <a:xfrm>
            <a:off x="6324600" y="4648200"/>
            <a:ext cx="2667000" cy="18288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1295400"/>
          </a:xfrm>
          <a:prstGeom prst="rect">
            <a:avLst/>
          </a:prstGeom>
          <a:solidFill>
            <a:schemeClr val="accent3">
              <a:lumMod val="75000"/>
            </a:schemeClr>
          </a:solidFill>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a:solidFill>
                  <a:schemeClr val="bg1"/>
                </a:solidFill>
                <a:latin typeface="+mj-lt"/>
                <a:ea typeface="+mj-ea"/>
                <a:cs typeface="+mj-cs"/>
              </a:rPr>
              <a:t>Module 3</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a:solidFill>
                  <a:schemeClr val="bg1"/>
                </a:solidFill>
                <a:latin typeface="+mj-lt"/>
                <a:ea typeface="+mj-ea"/>
                <a:cs typeface="+mj-cs"/>
              </a:rPr>
              <a:t>Maternal Nutrition during Pregnancy</a:t>
            </a:r>
            <a:endParaRPr kumimoji="0" lang="en-US" sz="4400" b="1" i="0" u="none" strike="noStrike" kern="1200" cap="none" spc="0" normalizeH="0" baseline="0" noProof="0" dirty="0">
              <a:ln>
                <a:noFill/>
              </a:ln>
              <a:solidFill>
                <a:schemeClr val="bg1"/>
              </a:solidFill>
              <a:effectLst/>
              <a:uLnTx/>
              <a:uFillTx/>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0" y="1219200"/>
            <a:ext cx="9144000" cy="5638800"/>
          </a:xfrm>
          <a:prstGeom prst="rect">
            <a:avLst/>
          </a:prstGeom>
          <a:noFill/>
          <a:ln w="9525">
            <a:noFill/>
            <a:miter lim="800000"/>
            <a:headEnd/>
            <a:tailEnd/>
          </a:ln>
          <a:effectLst/>
        </p:spPr>
      </p:pic>
    </p:spTree>
    <p:extLst>
      <p:ext uri="{BB962C8B-B14F-4D97-AF65-F5344CB8AC3E}">
        <p14:creationId xmlns:p14="http://schemas.microsoft.com/office/powerpoint/2010/main" val="3900664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11430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IFAS Vs MMS</a:t>
            </a:r>
          </a:p>
        </p:txBody>
      </p:sp>
      <p:pic>
        <p:nvPicPr>
          <p:cNvPr id="11266" name="Picture 2"/>
          <p:cNvPicPr>
            <a:picLocks noGrp="1" noChangeAspect="1" noChangeArrowheads="1"/>
          </p:cNvPicPr>
          <p:nvPr>
            <p:ph idx="1"/>
          </p:nvPr>
        </p:nvPicPr>
        <p:blipFill>
          <a:blip r:embed="rId2" cstate="print"/>
          <a:srcRect/>
          <a:stretch>
            <a:fillRect/>
          </a:stretch>
        </p:blipFill>
        <p:spPr bwMode="auto">
          <a:xfrm>
            <a:off x="218179" y="1371600"/>
            <a:ext cx="8707642" cy="33227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5" name="Rectangle 4">
            <a:extLst>
              <a:ext uri="{FF2B5EF4-FFF2-40B4-BE49-F238E27FC236}">
                <a16:creationId xmlns:a16="http://schemas.microsoft.com/office/drawing/2014/main" id="{9BA69760-3E7E-4686-9296-CF0FB147766B}"/>
              </a:ext>
            </a:extLst>
          </p:cNvPr>
          <p:cNvSpPr/>
          <p:nvPr/>
        </p:nvSpPr>
        <p:spPr>
          <a:xfrm>
            <a:off x="499916" y="5486400"/>
            <a:ext cx="8686800" cy="461665"/>
          </a:xfrm>
          <a:prstGeom prst="rect">
            <a:avLst/>
          </a:prstGeom>
        </p:spPr>
        <p:txBody>
          <a:bodyPr wrap="square">
            <a:spAutoFit/>
          </a:bodyPr>
          <a:lstStyle/>
          <a:p>
            <a:r>
              <a:rPr lang="en-US" sz="1200" dirty="0">
                <a:solidFill>
                  <a:srgbClr val="C00000"/>
                </a:solidFill>
              </a:rPr>
              <a:t>Reference: Introduction of Multiple Micronutrient Supplementation (MMS) through Antenatal Care (ANC) by Nutrition International: https://www.nutritionintl.org/wp-content/uploads/2024/04/Introduction-of-MMS-through-ANC_PPT_version-1.pdf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a:ln>
                  <a:noFill/>
                </a:ln>
                <a:solidFill>
                  <a:schemeClr val="bg1"/>
                </a:solidFill>
                <a:effectLst/>
                <a:uLnTx/>
                <a:uFillTx/>
                <a:latin typeface="+mj-lt"/>
                <a:ea typeface="+mj-ea"/>
                <a:cs typeface="+mj-cs"/>
              </a:rPr>
              <a:t>IFAS Vs MMS</a:t>
            </a:r>
          </a:p>
        </p:txBody>
      </p:sp>
      <p:pic>
        <p:nvPicPr>
          <p:cNvPr id="12290" name="Picture 2"/>
          <p:cNvPicPr>
            <a:picLocks noGrp="1" noChangeAspect="1" noChangeArrowheads="1"/>
          </p:cNvPicPr>
          <p:nvPr>
            <p:ph idx="1"/>
          </p:nvPr>
        </p:nvPicPr>
        <p:blipFill>
          <a:blip r:embed="rId2" cstate="print"/>
          <a:srcRect/>
          <a:stretch>
            <a:fillRect/>
          </a:stretch>
        </p:blipFill>
        <p:spPr bwMode="auto">
          <a:xfrm>
            <a:off x="228600" y="977681"/>
            <a:ext cx="3733800" cy="5321738"/>
          </a:xfrm>
          <a:prstGeom prst="rect">
            <a:avLst/>
          </a:prstGeom>
          <a:noFill/>
          <a:ln w="9525">
            <a:noFill/>
            <a:miter lim="800000"/>
            <a:headEnd/>
            <a:tailEnd/>
          </a:ln>
          <a:effectLst/>
        </p:spPr>
      </p:pic>
      <p:pic>
        <p:nvPicPr>
          <p:cNvPr id="12292" name="Picture 4"/>
          <p:cNvPicPr>
            <a:picLocks noChangeAspect="1" noChangeArrowheads="1"/>
          </p:cNvPicPr>
          <p:nvPr/>
        </p:nvPicPr>
        <p:blipFill>
          <a:blip r:embed="rId3" cstate="print"/>
          <a:srcRect/>
          <a:stretch>
            <a:fillRect/>
          </a:stretch>
        </p:blipFill>
        <p:spPr bwMode="auto">
          <a:xfrm>
            <a:off x="3962400" y="977681"/>
            <a:ext cx="5015608" cy="46863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Effectiveness of </a:t>
            </a:r>
            <a:r>
              <a:rPr kumimoji="0" lang="en-US" sz="3200" b="1" i="0" u="none" strike="noStrike" kern="1200" cap="none" spc="0" normalizeH="0" baseline="0" noProof="0" dirty="0">
                <a:ln>
                  <a:noFill/>
                </a:ln>
                <a:solidFill>
                  <a:schemeClr val="accent2">
                    <a:lumMod val="75000"/>
                  </a:schemeClr>
                </a:solidFill>
                <a:effectLst/>
                <a:uLnTx/>
                <a:uFillTx/>
                <a:latin typeface="+mj-lt"/>
                <a:ea typeface="+mj-ea"/>
                <a:cs typeface="+mj-cs"/>
              </a:rPr>
              <a:t>MMS</a:t>
            </a:r>
            <a:r>
              <a:rPr kumimoji="0" lang="en-US" sz="3200" b="1" i="0" u="none" strike="noStrike" kern="1200" cap="none" spc="0" normalizeH="0" baseline="0" noProof="0" dirty="0">
                <a:ln>
                  <a:noFill/>
                </a:ln>
                <a:solidFill>
                  <a:schemeClr val="bg1"/>
                </a:solidFill>
                <a:effectLst/>
                <a:uLnTx/>
                <a:uFillTx/>
                <a:latin typeface="+mj-lt"/>
                <a:ea typeface="+mj-ea"/>
                <a:cs typeface="+mj-cs"/>
              </a:rPr>
              <a:t> &amp; </a:t>
            </a:r>
            <a:r>
              <a:rPr kumimoji="0" lang="en-US" sz="3200" b="1" i="0" u="none" strike="noStrike" kern="1200" cap="none" spc="0" normalizeH="0" baseline="0" noProof="0" dirty="0">
                <a:ln>
                  <a:noFill/>
                </a:ln>
                <a:solidFill>
                  <a:schemeClr val="accent1">
                    <a:lumMod val="50000"/>
                  </a:schemeClr>
                </a:solidFill>
                <a:effectLst/>
                <a:uLnTx/>
                <a:uFillTx/>
                <a:latin typeface="+mj-lt"/>
                <a:ea typeface="+mj-ea"/>
                <a:cs typeface="+mj-cs"/>
              </a:rPr>
              <a:t>IFAS</a:t>
            </a:r>
          </a:p>
        </p:txBody>
      </p:sp>
      <p:pic>
        <p:nvPicPr>
          <p:cNvPr id="13314" name="Picture 2"/>
          <p:cNvPicPr>
            <a:picLocks noGrp="1" noChangeAspect="1" noChangeArrowheads="1"/>
          </p:cNvPicPr>
          <p:nvPr>
            <p:ph idx="1"/>
          </p:nvPr>
        </p:nvPicPr>
        <p:blipFill>
          <a:blip r:embed="rId2" cstate="print"/>
          <a:srcRect/>
          <a:stretch>
            <a:fillRect/>
          </a:stretch>
        </p:blipFill>
        <p:spPr bwMode="auto">
          <a:xfrm>
            <a:off x="852486" y="1091418"/>
            <a:ext cx="7439025" cy="4210050"/>
          </a:xfrm>
          <a:prstGeom prst="rect">
            <a:avLst/>
          </a:prstGeom>
          <a:noFill/>
          <a:ln w="9525">
            <a:noFill/>
            <a:miter lim="800000"/>
            <a:headEnd/>
            <a:tailEnd/>
          </a:ln>
          <a:effectLst/>
        </p:spPr>
      </p:pic>
      <p:sp>
        <p:nvSpPr>
          <p:cNvPr id="5" name="Rectangle 4">
            <a:extLst>
              <a:ext uri="{FF2B5EF4-FFF2-40B4-BE49-F238E27FC236}">
                <a16:creationId xmlns:a16="http://schemas.microsoft.com/office/drawing/2014/main" id="{8E0DE702-2110-4D05-9C5D-4FD5A12DEF23}"/>
              </a:ext>
            </a:extLst>
          </p:cNvPr>
          <p:cNvSpPr/>
          <p:nvPr/>
        </p:nvSpPr>
        <p:spPr>
          <a:xfrm>
            <a:off x="228599" y="5554687"/>
            <a:ext cx="8686800" cy="1384995"/>
          </a:xfrm>
          <a:prstGeom prst="rect">
            <a:avLst/>
          </a:prstGeom>
        </p:spPr>
        <p:txBody>
          <a:bodyPr wrap="square">
            <a:spAutoFit/>
          </a:bodyPr>
          <a:lstStyle/>
          <a:p>
            <a:r>
              <a:rPr lang="en-US" sz="1200" dirty="0">
                <a:solidFill>
                  <a:srgbClr val="C00000"/>
                </a:solidFill>
              </a:rPr>
              <a:t>Reference: </a:t>
            </a:r>
          </a:p>
          <a:p>
            <a:pPr marL="228600" indent="-228600">
              <a:buAutoNum type="arabicPeriod"/>
            </a:pPr>
            <a:r>
              <a:rPr lang="en-US" sz="1200" dirty="0">
                <a:solidFill>
                  <a:srgbClr val="C00000"/>
                </a:solidFill>
              </a:rPr>
              <a:t>Introduction of Multiple Micronutrient Supplementation (MMS) through Antenatal Care (ANC) by Nutrition International: https://www.nutritionintl.org/wp-content/uploads/2024/04/Introduction-of-MMS-through-ANC_PPT_version-1.pdf </a:t>
            </a:r>
          </a:p>
          <a:p>
            <a:pPr marL="228600" indent="-228600">
              <a:buAutoNum type="arabicPeriod"/>
            </a:pPr>
            <a:endParaRPr lang="en-US" sz="1200" dirty="0">
              <a:solidFill>
                <a:srgbClr val="C00000"/>
              </a:solidFill>
            </a:endParaRPr>
          </a:p>
          <a:p>
            <a:r>
              <a:rPr lang="en-US" sz="1200" dirty="0">
                <a:solidFill>
                  <a:srgbClr val="C00000"/>
                </a:solidFill>
              </a:rPr>
              <a:t>2. Bourassa MW, </a:t>
            </a:r>
            <a:r>
              <a:rPr lang="en-US" sz="1200" dirty="0" err="1">
                <a:solidFill>
                  <a:srgbClr val="C00000"/>
                </a:solidFill>
              </a:rPr>
              <a:t>Osendarp</a:t>
            </a:r>
            <a:r>
              <a:rPr lang="en-US" sz="1200" dirty="0">
                <a:solidFill>
                  <a:srgbClr val="C00000"/>
                </a:solidFill>
              </a:rPr>
              <a:t> SJ, </a:t>
            </a:r>
            <a:r>
              <a:rPr lang="en-US" sz="1200" dirty="0" err="1">
                <a:solidFill>
                  <a:srgbClr val="C00000"/>
                </a:solidFill>
              </a:rPr>
              <a:t>Adu‐Afarwuah</a:t>
            </a:r>
            <a:r>
              <a:rPr lang="en-US" sz="1200" dirty="0">
                <a:solidFill>
                  <a:srgbClr val="C00000"/>
                </a:solidFill>
              </a:rPr>
              <a:t> S, Ahmed S, </a:t>
            </a:r>
            <a:r>
              <a:rPr lang="en-US" sz="1200" dirty="0" err="1">
                <a:solidFill>
                  <a:srgbClr val="C00000"/>
                </a:solidFill>
              </a:rPr>
              <a:t>Ajello</a:t>
            </a:r>
            <a:r>
              <a:rPr lang="en-US" sz="1200" dirty="0">
                <a:solidFill>
                  <a:srgbClr val="C00000"/>
                </a:solidFill>
              </a:rPr>
              <a:t> C, Bergeron G, Black R, Christian P, Cousens S, de Pee S, Dewey KG. Review of the evidence regarding the use of antenatal multiple micronutrient supplementation in low‐and middle‐income countries. Annals of the new York Academy of Sciences. 2019 May;1444(1):6-21.</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229600" cy="4876800"/>
          </a:xfrm>
        </p:spPr>
        <p:txBody>
          <a:bodyPr>
            <a:normAutofit/>
          </a:bodyPr>
          <a:lstStyle/>
          <a:p>
            <a:pPr marL="971550" lvl="1" indent="-514350">
              <a:lnSpc>
                <a:spcPct val="150000"/>
              </a:lnSpc>
              <a:buFont typeface="+mj-lt"/>
              <a:buAutoNum type="alphaUcPeriod"/>
            </a:pPr>
            <a:r>
              <a:rPr lang="en-US" b="1" dirty="0"/>
              <a:t>Anthropometric Measurements</a:t>
            </a:r>
          </a:p>
          <a:p>
            <a:pPr marL="971550" lvl="1" indent="-514350">
              <a:lnSpc>
                <a:spcPct val="150000"/>
              </a:lnSpc>
              <a:buFont typeface="+mj-lt"/>
              <a:buAutoNum type="alphaUcPeriod"/>
            </a:pPr>
            <a:r>
              <a:rPr lang="en-US" b="1" dirty="0"/>
              <a:t>Dietary Assessment</a:t>
            </a:r>
          </a:p>
          <a:p>
            <a:pPr lvl="1"/>
            <a:endParaRPr lang="en-US" sz="2400" dirty="0"/>
          </a:p>
          <a:p>
            <a:pPr algn="just">
              <a:buNone/>
            </a:pPr>
            <a:endParaRPr lang="en-US" sz="2000" dirty="0"/>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fontScale="70000" lnSpcReduction="20000"/>
          </a:bodyPr>
          <a:lstStyle/>
          <a:p>
            <a:r>
              <a:rPr lang="en-US" sz="4400" b="1" dirty="0">
                <a:solidFill>
                  <a:schemeClr val="bg1"/>
                </a:solidFill>
              </a:rPr>
              <a:t>Antenatal Assessment of Maternal Nutritional Status</a:t>
            </a:r>
            <a:endParaRPr lang="en-US" sz="4400" dirty="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9144000" cy="5181600"/>
          </a:xfrm>
        </p:spPr>
        <p:style>
          <a:lnRef idx="1">
            <a:schemeClr val="accent3"/>
          </a:lnRef>
          <a:fillRef idx="2">
            <a:schemeClr val="accent3"/>
          </a:fillRef>
          <a:effectRef idx="1">
            <a:schemeClr val="accent3"/>
          </a:effectRef>
          <a:fontRef idx="minor">
            <a:schemeClr val="dk1"/>
          </a:fontRef>
        </p:style>
        <p:txBody>
          <a:bodyPr>
            <a:normAutofit fontScale="32500" lnSpcReduction="20000"/>
          </a:bodyPr>
          <a:lstStyle/>
          <a:p>
            <a:pPr lvl="0">
              <a:lnSpc>
                <a:spcPct val="170000"/>
              </a:lnSpc>
            </a:pPr>
            <a:r>
              <a:rPr lang="en-US" sz="5200" b="1" u="sng" dirty="0"/>
              <a:t>Weight:</a:t>
            </a:r>
            <a:endParaRPr lang="en-US" sz="5200" u="sng" dirty="0"/>
          </a:p>
          <a:p>
            <a:pPr lvl="1" algn="just">
              <a:lnSpc>
                <a:spcPct val="170000"/>
              </a:lnSpc>
            </a:pPr>
            <a:r>
              <a:rPr lang="en-US" sz="5200" b="1" dirty="0"/>
              <a:t>Recommended Weight Gain:</a:t>
            </a:r>
            <a:endParaRPr lang="en-US" sz="5200" dirty="0"/>
          </a:p>
          <a:p>
            <a:pPr lvl="2" algn="just">
              <a:lnSpc>
                <a:spcPct val="170000"/>
              </a:lnSpc>
            </a:pPr>
            <a:r>
              <a:rPr lang="en-US" sz="5200" dirty="0"/>
              <a:t>Underweight (BMI &lt; 18.5): 12.5–18 kg weight gain</a:t>
            </a:r>
          </a:p>
          <a:p>
            <a:pPr lvl="2" algn="just">
              <a:lnSpc>
                <a:spcPct val="170000"/>
              </a:lnSpc>
            </a:pPr>
            <a:r>
              <a:rPr lang="en-US" sz="5200" dirty="0"/>
              <a:t>Normal weight (BMI 18.5–24.9): 11.5–16 kg weight gain</a:t>
            </a:r>
          </a:p>
          <a:p>
            <a:pPr lvl="2" algn="just">
              <a:lnSpc>
                <a:spcPct val="170000"/>
              </a:lnSpc>
            </a:pPr>
            <a:r>
              <a:rPr lang="en-US" sz="5200" dirty="0"/>
              <a:t>Overweight (BMI 25–29.9): 7–11.5 kg weight gain</a:t>
            </a:r>
          </a:p>
          <a:p>
            <a:pPr lvl="2" algn="just">
              <a:lnSpc>
                <a:spcPct val="170000"/>
              </a:lnSpc>
            </a:pPr>
            <a:r>
              <a:rPr lang="en-US" sz="5200" dirty="0"/>
              <a:t>Obese (BMI &gt; 30): 5–9 kg weight gain</a:t>
            </a:r>
          </a:p>
          <a:p>
            <a:pPr lvl="1" algn="just">
              <a:lnSpc>
                <a:spcPct val="170000"/>
              </a:lnSpc>
            </a:pPr>
            <a:r>
              <a:rPr lang="en-US" sz="5200" b="1" dirty="0"/>
              <a:t>Excessive weight gain</a:t>
            </a:r>
            <a:r>
              <a:rPr lang="en-US" sz="5200" dirty="0"/>
              <a:t> can lead to complications such as gestational diabetes and hypertension, while </a:t>
            </a:r>
            <a:r>
              <a:rPr lang="en-US" sz="5200" b="1" dirty="0"/>
              <a:t>insufficient weight gain</a:t>
            </a:r>
            <a:r>
              <a:rPr lang="en-US" sz="5200" dirty="0"/>
              <a:t> can result in low birth weight and developmental issues for the baby.</a:t>
            </a:r>
          </a:p>
          <a:p>
            <a:pPr lvl="0" algn="just">
              <a:lnSpc>
                <a:spcPct val="170000"/>
              </a:lnSpc>
            </a:pPr>
            <a:r>
              <a:rPr lang="en-US" sz="5200" b="1" u="sng" dirty="0"/>
              <a:t>Mid-Upper Arm Circumference (MUAC):</a:t>
            </a:r>
            <a:r>
              <a:rPr lang="en-US" sz="5200" u="sng" dirty="0"/>
              <a:t> </a:t>
            </a:r>
            <a:r>
              <a:rPr lang="en-US" sz="5200" dirty="0"/>
              <a:t>MUAC is a simple yet effective indicator of nutritional status, particularly for identifying under nutrition. A MUAC less than 23.5 cm may indicate maternal under nutrition, requiring intervention.</a:t>
            </a:r>
          </a:p>
          <a:p>
            <a:pPr algn="just">
              <a:buNone/>
            </a:pP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lvl="1" algn="ctr"/>
            <a:r>
              <a:rPr lang="en-US" sz="2800" b="1" dirty="0">
                <a:solidFill>
                  <a:schemeClr val="bg1"/>
                </a:solidFill>
              </a:rPr>
              <a:t>A. Anthropometric Measurements</a:t>
            </a:r>
          </a:p>
        </p:txBody>
      </p:sp>
      <p:sp>
        <p:nvSpPr>
          <p:cNvPr id="5" name="Rectangle 4">
            <a:extLst>
              <a:ext uri="{FF2B5EF4-FFF2-40B4-BE49-F238E27FC236}">
                <a16:creationId xmlns:a16="http://schemas.microsoft.com/office/drawing/2014/main" id="{39E90C85-DF4F-4E9D-A5C6-5851455C3266}"/>
              </a:ext>
            </a:extLst>
          </p:cNvPr>
          <p:cNvSpPr/>
          <p:nvPr/>
        </p:nvSpPr>
        <p:spPr>
          <a:xfrm>
            <a:off x="18757" y="6172200"/>
            <a:ext cx="8686800" cy="646331"/>
          </a:xfrm>
          <a:prstGeom prst="rect">
            <a:avLst/>
          </a:prstGeom>
        </p:spPr>
        <p:txBody>
          <a:bodyPr wrap="square">
            <a:spAutoFit/>
          </a:bodyPr>
          <a:lstStyle/>
          <a:p>
            <a:r>
              <a:rPr lang="en-US" sz="1200" dirty="0">
                <a:solidFill>
                  <a:srgbClr val="C00000"/>
                </a:solidFill>
              </a:rPr>
              <a:t>Reference: </a:t>
            </a:r>
          </a:p>
          <a:p>
            <a:pPr marL="228600" indent="-228600">
              <a:buAutoNum type="arabicPeriod"/>
            </a:pPr>
            <a:r>
              <a:rPr lang="en-US" sz="1200" dirty="0">
                <a:solidFill>
                  <a:srgbClr val="C00000"/>
                </a:solidFill>
              </a:rPr>
              <a:t>Nutritional assessment during pregnancy: Available at:  https://docslib.org/doc/2182720/first-steps-nutrition-modules-module-3-nutrition-assessment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90600"/>
            <a:ext cx="8229600" cy="4876800"/>
          </a:xfrm>
        </p:spPr>
        <p:style>
          <a:lnRef idx="1">
            <a:schemeClr val="accent3"/>
          </a:lnRef>
          <a:fillRef idx="2">
            <a:schemeClr val="accent3"/>
          </a:fillRef>
          <a:effectRef idx="1">
            <a:schemeClr val="accent3"/>
          </a:effectRef>
          <a:fontRef idx="minor">
            <a:schemeClr val="dk1"/>
          </a:fontRef>
        </p:style>
        <p:txBody>
          <a:bodyPr>
            <a:normAutofit fontScale="85000" lnSpcReduction="10000"/>
          </a:bodyPr>
          <a:lstStyle/>
          <a:p>
            <a:pPr algn="just">
              <a:buNone/>
            </a:pPr>
            <a:endParaRPr lang="en-US" sz="2000" dirty="0"/>
          </a:p>
          <a:p>
            <a:pPr>
              <a:buFont typeface="Wingdings" pitchFamily="2" charset="2"/>
              <a:buChar char="q"/>
            </a:pPr>
            <a:r>
              <a:rPr lang="en-US" sz="3500" b="1" dirty="0"/>
              <a:t>Dietary Recall or Food Frequency:</a:t>
            </a:r>
            <a:r>
              <a:rPr lang="en-US" sz="3500" dirty="0"/>
              <a:t> </a:t>
            </a:r>
          </a:p>
          <a:p>
            <a:pPr marL="0" indent="0">
              <a:buNone/>
            </a:pPr>
            <a:endParaRPr lang="en-US" sz="3500" dirty="0"/>
          </a:p>
          <a:p>
            <a:pPr>
              <a:buFont typeface="Wingdings" pitchFamily="2" charset="2"/>
              <a:buChar char="q"/>
            </a:pPr>
            <a:r>
              <a:rPr lang="en-US" b="1" dirty="0"/>
              <a:t>Nutrient-Rich Foods:</a:t>
            </a:r>
            <a:r>
              <a:rPr lang="en-US" dirty="0"/>
              <a:t> Ensure that the pregnant woman consumes food that provides adequate amounts of key nutrients:</a:t>
            </a:r>
          </a:p>
          <a:p>
            <a:pPr>
              <a:buFont typeface="Wingdings" pitchFamily="2" charset="2"/>
              <a:buChar char="q"/>
            </a:pPr>
            <a:endParaRPr lang="en-US" sz="2800" dirty="0"/>
          </a:p>
          <a:p>
            <a:pPr lvl="1"/>
            <a:r>
              <a:rPr lang="en-US" b="1" dirty="0"/>
              <a:t>Iron-rich foods:</a:t>
            </a:r>
            <a:r>
              <a:rPr lang="en-US" dirty="0"/>
              <a:t> Meat, legumes, spinach, fortified cereals</a:t>
            </a:r>
            <a:endParaRPr lang="en-US" sz="2400" dirty="0"/>
          </a:p>
          <a:p>
            <a:pPr lvl="1"/>
            <a:r>
              <a:rPr lang="en-US" b="1" dirty="0" err="1"/>
              <a:t>Folate</a:t>
            </a:r>
            <a:r>
              <a:rPr lang="en-US" b="1" dirty="0"/>
              <a:t>-rich foods:</a:t>
            </a:r>
            <a:r>
              <a:rPr lang="en-US" dirty="0"/>
              <a:t> Leafy greens, citrus fruits, legumes, fortified cereals</a:t>
            </a:r>
            <a:endParaRPr lang="en-US" sz="2400" dirty="0"/>
          </a:p>
          <a:p>
            <a:pPr lvl="1"/>
            <a:r>
              <a:rPr lang="en-US" b="1" dirty="0"/>
              <a:t>Calcium-rich foods:</a:t>
            </a:r>
            <a:r>
              <a:rPr lang="en-US" dirty="0"/>
              <a:t> Dairy products, leafy greens</a:t>
            </a:r>
            <a:endParaRPr lang="en-US" sz="2400" dirty="0"/>
          </a:p>
          <a:p>
            <a:pPr lvl="1"/>
            <a:r>
              <a:rPr lang="en-US" b="1" dirty="0"/>
              <a:t>Protein-rich foods:</a:t>
            </a:r>
            <a:r>
              <a:rPr lang="en-US" dirty="0"/>
              <a:t> Meat, eggs, beans, nuts</a:t>
            </a:r>
            <a:endParaRPr lang="en-US" sz="2400" dirty="0"/>
          </a:p>
          <a:p>
            <a:pPr>
              <a:buFont typeface="Wingdings" pitchFamily="2" charset="2"/>
              <a:buChar char="q"/>
            </a:pP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lvl="1" algn="ctr"/>
            <a:r>
              <a:rPr lang="en-US" sz="3200" b="1" dirty="0">
                <a:solidFill>
                  <a:schemeClr val="bg1"/>
                </a:solidFill>
              </a:rPr>
              <a:t> B. Dietary Assessment</a:t>
            </a:r>
            <a:endParaRPr lang="en-US" sz="3200" dirty="0">
              <a:solidFill>
                <a:schemeClr val="bg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066800"/>
            <a:ext cx="7239000" cy="4038600"/>
          </a:xfrm>
        </p:spPr>
        <p:txBody>
          <a:bodyPr>
            <a:normAutofit fontScale="92500" lnSpcReduction="20000"/>
          </a:bodyPr>
          <a:lstStyle/>
          <a:p>
            <a:pPr lvl="0">
              <a:lnSpc>
                <a:spcPct val="150000"/>
              </a:lnSpc>
            </a:pPr>
            <a:r>
              <a:rPr lang="en-US" sz="2800" b="1" dirty="0"/>
              <a:t>Adolescents:</a:t>
            </a:r>
            <a:endParaRPr lang="en-US" sz="2800" dirty="0"/>
          </a:p>
          <a:p>
            <a:pPr lvl="0">
              <a:lnSpc>
                <a:spcPct val="150000"/>
              </a:lnSpc>
            </a:pPr>
            <a:r>
              <a:rPr lang="en-US" sz="2800" b="1" dirty="0"/>
              <a:t>Underweight Women:</a:t>
            </a:r>
            <a:endParaRPr lang="en-US" sz="2800" dirty="0"/>
          </a:p>
          <a:p>
            <a:pPr lvl="0">
              <a:lnSpc>
                <a:spcPct val="150000"/>
              </a:lnSpc>
            </a:pPr>
            <a:r>
              <a:rPr lang="en-US" sz="2800" b="1" dirty="0"/>
              <a:t>Women with Multiple Pregnancies:</a:t>
            </a:r>
            <a:endParaRPr lang="en-US" sz="2800" dirty="0"/>
          </a:p>
          <a:p>
            <a:pPr lvl="0">
              <a:lnSpc>
                <a:spcPct val="150000"/>
              </a:lnSpc>
            </a:pPr>
            <a:r>
              <a:rPr lang="en-US" sz="2800" b="1" dirty="0"/>
              <a:t>Women with Preexisting Health Conditions:</a:t>
            </a:r>
            <a:endParaRPr lang="en-US" sz="2800" dirty="0"/>
          </a:p>
          <a:p>
            <a:pPr lvl="0">
              <a:lnSpc>
                <a:spcPct val="150000"/>
              </a:lnSpc>
            </a:pPr>
            <a:r>
              <a:rPr lang="en-US" sz="2800" b="1" dirty="0"/>
              <a:t>Socioeconomic Factors:</a:t>
            </a:r>
            <a:endParaRPr lang="en-US" sz="2800" dirty="0"/>
          </a:p>
          <a:p>
            <a:pPr algn="just">
              <a:buNone/>
            </a:pPr>
            <a:endParaRPr lang="en-US" sz="2000" dirty="0"/>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sz="3200" b="1" dirty="0">
                <a:solidFill>
                  <a:schemeClr val="bg1"/>
                </a:solidFill>
              </a:rPr>
              <a:t>Identifying At-Risk Women</a:t>
            </a:r>
            <a:endParaRPr kumimoji="0" lang="en-US" sz="32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990600"/>
            <a:ext cx="5486400" cy="2819400"/>
          </a:xfrm>
        </p:spPr>
        <p:txBody>
          <a:bodyPr>
            <a:normAutofit lnSpcReduction="10000"/>
          </a:bodyPr>
          <a:lstStyle/>
          <a:p>
            <a:pPr lvl="0">
              <a:lnSpc>
                <a:spcPct val="150000"/>
              </a:lnSpc>
            </a:pPr>
            <a:r>
              <a:rPr lang="en-US" sz="2800" b="1" dirty="0"/>
              <a:t>Dietary Recommendations:</a:t>
            </a:r>
            <a:endParaRPr lang="en-US" sz="2800" dirty="0"/>
          </a:p>
          <a:p>
            <a:pPr lvl="0">
              <a:lnSpc>
                <a:spcPct val="150000"/>
              </a:lnSpc>
            </a:pPr>
            <a:r>
              <a:rPr lang="en-US" sz="2800" b="1" dirty="0"/>
              <a:t>Supplements:</a:t>
            </a:r>
            <a:endParaRPr lang="en-US" sz="2800" dirty="0"/>
          </a:p>
          <a:p>
            <a:pPr>
              <a:lnSpc>
                <a:spcPct val="150000"/>
              </a:lnSpc>
            </a:pPr>
            <a:r>
              <a:rPr lang="en-US" sz="2800" b="1" dirty="0"/>
              <a:t>Addressing Barriers:</a:t>
            </a:r>
            <a:endParaRPr lang="en-US" sz="2800" dirty="0"/>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sz="3200" b="1" dirty="0">
                <a:solidFill>
                  <a:schemeClr val="bg1"/>
                </a:solidFill>
              </a:rPr>
              <a:t>Nutritional Counseling and Interventions</a:t>
            </a:r>
            <a:endParaRPr kumimoji="0" lang="en-US" sz="32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990600"/>
            <a:ext cx="8763000" cy="5867400"/>
          </a:xfrm>
        </p:spPr>
        <p:style>
          <a:lnRef idx="1">
            <a:schemeClr val="accent3"/>
          </a:lnRef>
          <a:fillRef idx="2">
            <a:schemeClr val="accent3"/>
          </a:fillRef>
          <a:effectRef idx="1">
            <a:schemeClr val="accent3"/>
          </a:effectRef>
          <a:fontRef idx="minor">
            <a:schemeClr val="dk1"/>
          </a:fontRef>
        </p:style>
        <p:txBody>
          <a:bodyPr>
            <a:normAutofit fontScale="32500" lnSpcReduction="20000"/>
          </a:bodyPr>
          <a:lstStyle/>
          <a:p>
            <a:pPr algn="just">
              <a:buFont typeface="Wingdings" pitchFamily="2" charset="2"/>
              <a:buChar char="q"/>
            </a:pPr>
            <a:r>
              <a:rPr lang="en-US" sz="4600" dirty="0"/>
              <a:t>At the end of the session, participants will be able to:</a:t>
            </a:r>
          </a:p>
          <a:p>
            <a:pPr algn="just">
              <a:buFont typeface="Wingdings" pitchFamily="2" charset="2"/>
              <a:buChar char="q"/>
            </a:pPr>
            <a:endParaRPr lang="en-US" sz="4600" dirty="0"/>
          </a:p>
          <a:p>
            <a:pPr lvl="1" algn="just"/>
            <a:r>
              <a:rPr lang="en-US" sz="4600" b="1" dirty="0"/>
              <a:t>Understand the current status of maternal nutrition in Pakistan</a:t>
            </a:r>
          </a:p>
          <a:p>
            <a:pPr lvl="1" algn="just">
              <a:buNone/>
            </a:pPr>
            <a:endParaRPr lang="en-US" sz="4600" dirty="0"/>
          </a:p>
          <a:p>
            <a:pPr lvl="1" algn="just">
              <a:lnSpc>
                <a:spcPct val="170000"/>
              </a:lnSpc>
            </a:pPr>
            <a:r>
              <a:rPr lang="en-US" sz="4600" b="1" dirty="0"/>
              <a:t>Explain the importance of maternal nutrition during pregnancy</a:t>
            </a:r>
            <a:r>
              <a:rPr lang="en-US" sz="4600" dirty="0"/>
              <a:t> and its role in ensuring the health and well-being of both the mother and the developing child.</a:t>
            </a:r>
          </a:p>
          <a:p>
            <a:pPr lvl="1" algn="just"/>
            <a:endParaRPr lang="en-US" sz="4600" dirty="0"/>
          </a:p>
          <a:p>
            <a:pPr lvl="1" algn="just">
              <a:lnSpc>
                <a:spcPct val="170000"/>
              </a:lnSpc>
            </a:pPr>
            <a:r>
              <a:rPr lang="en-US" sz="4600" b="1" dirty="0"/>
              <a:t>Identify the specific nutritional requirements during pregnancy</a:t>
            </a:r>
            <a:r>
              <a:rPr lang="en-US" sz="4600" dirty="0"/>
              <a:t>, including the essential vitamins, minerals, and macronutrients needed for a healthy pregnancy.</a:t>
            </a:r>
          </a:p>
          <a:p>
            <a:pPr lvl="1" algn="just"/>
            <a:endParaRPr lang="en-US" sz="4600" dirty="0"/>
          </a:p>
          <a:p>
            <a:pPr lvl="1" algn="just">
              <a:lnSpc>
                <a:spcPct val="170000"/>
              </a:lnSpc>
            </a:pPr>
            <a:r>
              <a:rPr lang="en-US" sz="4600" b="1" dirty="0"/>
              <a:t>Differentiate between Iron and Folic Acid Supplements (IFAS), </a:t>
            </a:r>
            <a:r>
              <a:rPr lang="en-US" sz="4600" b="1" dirty="0">
                <a:solidFill>
                  <a:srgbClr val="C00000"/>
                </a:solidFill>
              </a:rPr>
              <a:t>Weekly Iron Folic Acid Supplementation (WIFAC)</a:t>
            </a:r>
            <a:r>
              <a:rPr lang="en-US" sz="4600" b="1" dirty="0"/>
              <a:t> and Multiple Micronutrient Supplements (MMS)</a:t>
            </a:r>
            <a:r>
              <a:rPr lang="en-US" sz="4600" dirty="0"/>
              <a:t>.</a:t>
            </a:r>
          </a:p>
          <a:p>
            <a:pPr lvl="1" algn="just"/>
            <a:endParaRPr lang="en-US" sz="4600" dirty="0"/>
          </a:p>
          <a:p>
            <a:pPr lvl="1" algn="just">
              <a:lnSpc>
                <a:spcPct val="170000"/>
              </a:lnSpc>
            </a:pPr>
            <a:r>
              <a:rPr lang="en-US" sz="4600" b="1" dirty="0"/>
              <a:t>Describe the effects of maternal malnutrition on children</a:t>
            </a:r>
            <a:r>
              <a:rPr lang="en-US" sz="4600" dirty="0"/>
              <a:t>, including its impact on birth outcomes, growth, development, and the long-term health of the child.</a:t>
            </a:r>
          </a:p>
          <a:p>
            <a:pPr lvl="1" algn="just"/>
            <a:endParaRPr lang="en-US" sz="4600" dirty="0"/>
          </a:p>
          <a:p>
            <a:pPr lvl="1" algn="just"/>
            <a:r>
              <a:rPr lang="en-US" sz="4600" b="1" dirty="0"/>
              <a:t>Provide evidence-based recommendations for improving maternal nutrition</a:t>
            </a:r>
            <a:r>
              <a:rPr lang="en-US" sz="4600" dirty="0"/>
              <a:t> in Pakistan.</a:t>
            </a:r>
          </a:p>
          <a:p>
            <a:pPr algn="just">
              <a:buFont typeface="Wingdings" pitchFamily="2" charset="2"/>
              <a:buChar char="q"/>
            </a:pPr>
            <a:endParaRPr lang="en-US" sz="2000" dirty="0"/>
          </a:p>
          <a:p>
            <a:pPr algn="just">
              <a:buNone/>
            </a:pPr>
            <a:endParaRPr lang="en-US" sz="2000" dirty="0"/>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Objectives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a:solidFill>
                  <a:schemeClr val="bg1"/>
                </a:solidFill>
                <a:latin typeface="+mj-lt"/>
                <a:ea typeface="+mj-ea"/>
                <a:cs typeface="+mj-cs"/>
              </a:rPr>
              <a:t>Maternal &amp; Child Health Indicators</a:t>
            </a:r>
            <a:r>
              <a:rPr kumimoji="0" lang="en-US" sz="4400" b="1" i="0" u="none" strike="noStrike" kern="1200" cap="none" spc="0" normalizeH="0" baseline="0" noProof="0" dirty="0">
                <a:ln>
                  <a:noFill/>
                </a:ln>
                <a:solidFill>
                  <a:schemeClr val="bg1"/>
                </a:solidFill>
                <a:effectLst/>
                <a:uLnTx/>
                <a:uFillTx/>
                <a:latin typeface="+mj-lt"/>
                <a:ea typeface="+mj-ea"/>
                <a:cs typeface="+mj-cs"/>
              </a:rPr>
              <a:t> in Pakistan</a:t>
            </a:r>
          </a:p>
        </p:txBody>
      </p:sp>
      <p:pic>
        <p:nvPicPr>
          <p:cNvPr id="6146" name="Picture 2"/>
          <p:cNvPicPr>
            <a:picLocks noGrp="1" noChangeAspect="1" noChangeArrowheads="1"/>
          </p:cNvPicPr>
          <p:nvPr>
            <p:ph idx="1"/>
          </p:nvPr>
        </p:nvPicPr>
        <p:blipFill>
          <a:blip r:embed="rId3" cstate="print"/>
          <a:srcRect/>
          <a:stretch>
            <a:fillRect/>
          </a:stretch>
        </p:blipFill>
        <p:spPr bwMode="auto">
          <a:xfrm>
            <a:off x="115711" y="1219200"/>
            <a:ext cx="8912577" cy="3538817"/>
          </a:xfrm>
          <a:prstGeom prst="rect">
            <a:avLst/>
          </a:prstGeom>
          <a:noFill/>
          <a:ln w="9525">
            <a:noFill/>
            <a:miter lim="800000"/>
            <a:headEnd/>
            <a:tailEnd/>
          </a:ln>
          <a:effectLst/>
        </p:spPr>
      </p:pic>
      <p:sp>
        <p:nvSpPr>
          <p:cNvPr id="5" name="Content Placeholder 2">
            <a:extLst>
              <a:ext uri="{FF2B5EF4-FFF2-40B4-BE49-F238E27FC236}">
                <a16:creationId xmlns:a16="http://schemas.microsoft.com/office/drawing/2014/main" id="{B20D1E5E-179B-41CB-B4C3-0608D3A720C0}"/>
              </a:ext>
            </a:extLst>
          </p:cNvPr>
          <p:cNvSpPr txBox="1">
            <a:spLocks/>
          </p:cNvSpPr>
          <p:nvPr/>
        </p:nvSpPr>
        <p:spPr>
          <a:xfrm>
            <a:off x="0" y="5638800"/>
            <a:ext cx="9118209" cy="12192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b="1" dirty="0">
                <a:solidFill>
                  <a:srgbClr val="C00000"/>
                </a:solidFill>
              </a:rPr>
              <a:t>Reference: </a:t>
            </a:r>
          </a:p>
          <a:p>
            <a:pPr marL="228600" indent="-228600">
              <a:buFont typeface="Arial" pitchFamily="34" charset="0"/>
              <a:buAutoNum type="arabicPeriod"/>
            </a:pPr>
            <a:r>
              <a:rPr lang="en-US" sz="1300" dirty="0">
                <a:solidFill>
                  <a:srgbClr val="C00000"/>
                </a:solidFill>
              </a:rPr>
              <a:t>National nutrition survey 2018: https://www.unicef.org/pakistan/media/1951/file/Final%20Key%20Findings%20Report%202019.pdf</a:t>
            </a:r>
          </a:p>
          <a:p>
            <a:pPr marL="228600" indent="-228600">
              <a:buFont typeface="Arial" pitchFamily="34" charset="0"/>
              <a:buAutoNum type="arabicPeriod"/>
            </a:pPr>
            <a:r>
              <a:rPr lang="en-US" sz="1300" i="1" dirty="0">
                <a:solidFill>
                  <a:srgbClr val="C00000"/>
                </a:solidFill>
              </a:rPr>
              <a:t>PDHS 2017–2018: https://dhsprogram.com/pubs/pdf/FR354/FR354.pdf</a:t>
            </a:r>
          </a:p>
          <a:p>
            <a:pPr marL="228600" indent="-228600">
              <a:buFont typeface="Arial" pitchFamily="34" charset="0"/>
              <a:buAutoNum type="arabicPeriod"/>
            </a:pPr>
            <a:r>
              <a:rPr lang="en-US" sz="1300" dirty="0">
                <a:solidFill>
                  <a:srgbClr val="C00000"/>
                </a:solidFill>
              </a:rPr>
              <a:t>Jones G, </a:t>
            </a:r>
            <a:r>
              <a:rPr lang="en-US" sz="1300" dirty="0" err="1">
                <a:solidFill>
                  <a:srgbClr val="C00000"/>
                </a:solidFill>
              </a:rPr>
              <a:t>Steketee</a:t>
            </a:r>
            <a:r>
              <a:rPr lang="en-US" sz="1300" dirty="0">
                <a:solidFill>
                  <a:srgbClr val="C00000"/>
                </a:solidFill>
              </a:rPr>
              <a:t> RW, Black RE, </a:t>
            </a:r>
            <a:r>
              <a:rPr lang="en-US" sz="1300" dirty="0" err="1">
                <a:solidFill>
                  <a:srgbClr val="C00000"/>
                </a:solidFill>
              </a:rPr>
              <a:t>Bhutta</a:t>
            </a:r>
            <a:r>
              <a:rPr lang="en-US" sz="1300" dirty="0">
                <a:solidFill>
                  <a:srgbClr val="C00000"/>
                </a:solidFill>
              </a:rPr>
              <a:t> ZA, Morris SS. How many child deaths can we prevent this year?. The lancet. 2003 Jul 5;362(9377):65-71.</a:t>
            </a:r>
            <a:endParaRPr lang="en-US" sz="1300" i="1" dirty="0">
              <a:solidFill>
                <a:srgbClr val="C00000"/>
              </a:solidFill>
            </a:endParaRPr>
          </a:p>
          <a:p>
            <a:pPr marL="228600" indent="-228600">
              <a:buFont typeface="Arial" pitchFamily="34" charset="0"/>
              <a:buAutoNum type="arabicPeriod"/>
            </a:pPr>
            <a:endParaRPr lang="en-US" sz="1200" i="1" dirty="0"/>
          </a:p>
          <a:p>
            <a:pPr marL="228600" indent="-228600">
              <a:buFont typeface="Arial" pitchFamily="34" charset="0"/>
              <a:buAutoNum type="arabicPeriod"/>
            </a:pPr>
            <a:endParaRPr lang="en-US" sz="1200" dirty="0"/>
          </a:p>
          <a:p>
            <a:pPr marL="0" indent="0">
              <a:buFont typeface="Arial" pitchFamily="34" charset="0"/>
              <a:buNone/>
            </a:pPr>
            <a:endParaRPr lang="en-US"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Malnutrition</a:t>
            </a:r>
            <a:r>
              <a:rPr kumimoji="0" lang="en-US" sz="3200" b="1" i="0" u="none" strike="noStrike" kern="1200" cap="none" spc="0" normalizeH="0" noProof="0" dirty="0">
                <a:ln>
                  <a:noFill/>
                </a:ln>
                <a:solidFill>
                  <a:schemeClr val="bg1"/>
                </a:solidFill>
                <a:effectLst/>
                <a:uLnTx/>
                <a:uFillTx/>
                <a:latin typeface="+mj-lt"/>
                <a:ea typeface="+mj-ea"/>
                <a:cs typeface="+mj-cs"/>
              </a:rPr>
              <a:t> in Pakistan</a:t>
            </a:r>
            <a:endParaRPr kumimoji="0" lang="en-US" sz="3200" b="1" i="0" u="none" strike="noStrike" kern="1200" cap="none" spc="0" normalizeH="0" baseline="0" noProof="0" dirty="0">
              <a:ln>
                <a:noFill/>
              </a:ln>
              <a:solidFill>
                <a:schemeClr val="bg1"/>
              </a:solidFill>
              <a:effectLst/>
              <a:uLnTx/>
              <a:uFillTx/>
              <a:latin typeface="+mj-lt"/>
              <a:ea typeface="+mj-ea"/>
              <a:cs typeface="+mj-cs"/>
            </a:endParaRPr>
          </a:p>
        </p:txBody>
      </p:sp>
      <p:pic>
        <p:nvPicPr>
          <p:cNvPr id="7170" name="Picture 2"/>
          <p:cNvPicPr>
            <a:picLocks noGrp="1" noChangeAspect="1" noChangeArrowheads="1"/>
          </p:cNvPicPr>
          <p:nvPr>
            <p:ph idx="1"/>
          </p:nvPr>
        </p:nvPicPr>
        <p:blipFill>
          <a:blip r:embed="rId2" cstate="print"/>
          <a:srcRect/>
          <a:stretch>
            <a:fillRect/>
          </a:stretch>
        </p:blipFill>
        <p:spPr bwMode="auto">
          <a:xfrm>
            <a:off x="0" y="1371600"/>
            <a:ext cx="4489419" cy="4142509"/>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4779818" y="1514475"/>
            <a:ext cx="4249882" cy="3895725"/>
          </a:xfrm>
          <a:prstGeom prst="rect">
            <a:avLst/>
          </a:prstGeom>
          <a:noFill/>
          <a:ln w="9525">
            <a:noFill/>
            <a:miter lim="800000"/>
            <a:headEnd/>
            <a:tailEnd/>
          </a:ln>
          <a:effectLst/>
        </p:spPr>
      </p:pic>
      <p:sp>
        <p:nvSpPr>
          <p:cNvPr id="5" name="Content Placeholder 2">
            <a:extLst>
              <a:ext uri="{FF2B5EF4-FFF2-40B4-BE49-F238E27FC236}">
                <a16:creationId xmlns:a16="http://schemas.microsoft.com/office/drawing/2014/main" id="{08B150BA-3B7A-42D5-B5B3-4CFCE4F2CFF2}"/>
              </a:ext>
            </a:extLst>
          </p:cNvPr>
          <p:cNvSpPr txBox="1">
            <a:spLocks/>
          </p:cNvSpPr>
          <p:nvPr/>
        </p:nvSpPr>
        <p:spPr>
          <a:xfrm>
            <a:off x="0" y="6019800"/>
            <a:ext cx="9118209" cy="8382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b="1" dirty="0">
                <a:solidFill>
                  <a:srgbClr val="C00000"/>
                </a:solidFill>
              </a:rPr>
              <a:t>Reference: </a:t>
            </a:r>
          </a:p>
          <a:p>
            <a:pPr marL="228600" indent="-228600">
              <a:buFont typeface="Arial" pitchFamily="34" charset="0"/>
              <a:buAutoNum type="arabicPeriod"/>
            </a:pPr>
            <a:r>
              <a:rPr lang="en-US" sz="1300" dirty="0">
                <a:solidFill>
                  <a:srgbClr val="C00000"/>
                </a:solidFill>
              </a:rPr>
              <a:t>National nutrition survey 2018: https://www.unicef.org/pakistan/media/1951/file/Final%20Key%20Findings%20Report%202019.pdf</a:t>
            </a:r>
          </a:p>
          <a:p>
            <a:pPr marL="228600" indent="-228600">
              <a:buFont typeface="Arial" pitchFamily="34" charset="0"/>
              <a:buAutoNum type="arabicPeriod"/>
            </a:pPr>
            <a:endParaRPr lang="en-US" sz="1200" i="1" dirty="0"/>
          </a:p>
          <a:p>
            <a:pPr marL="228600" indent="-228600">
              <a:buFont typeface="Arial" pitchFamily="34" charset="0"/>
              <a:buAutoNum type="arabicPeriod"/>
            </a:pPr>
            <a:endParaRPr lang="en-US" sz="1200" dirty="0"/>
          </a:p>
          <a:p>
            <a:pPr marL="0" indent="0">
              <a:buFont typeface="Arial" pitchFamily="34" charset="0"/>
              <a:buNone/>
            </a:pP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chemeClr val="bg1"/>
                </a:solidFill>
                <a:effectLst/>
                <a:uLnTx/>
                <a:uFillTx/>
                <a:latin typeface="+mj-lt"/>
                <a:ea typeface="+mj-ea"/>
                <a:cs typeface="+mj-cs"/>
              </a:rPr>
              <a:t>Micronutrients Deficiency</a:t>
            </a:r>
          </a:p>
        </p:txBody>
      </p:sp>
      <p:pic>
        <p:nvPicPr>
          <p:cNvPr id="8194" name="Picture 2"/>
          <p:cNvPicPr>
            <a:picLocks noChangeAspect="1" noChangeArrowheads="1"/>
          </p:cNvPicPr>
          <p:nvPr/>
        </p:nvPicPr>
        <p:blipFill>
          <a:blip r:embed="rId2" cstate="print"/>
          <a:srcRect/>
          <a:stretch>
            <a:fillRect/>
          </a:stretch>
        </p:blipFill>
        <p:spPr bwMode="auto">
          <a:xfrm>
            <a:off x="685800" y="1143001"/>
            <a:ext cx="7674886" cy="4572000"/>
          </a:xfrm>
          <a:prstGeom prst="rect">
            <a:avLst/>
          </a:prstGeom>
          <a:noFill/>
          <a:ln w="9525">
            <a:noFill/>
            <a:miter lim="800000"/>
            <a:headEnd/>
            <a:tailEnd/>
          </a:ln>
          <a:effectLst/>
        </p:spPr>
      </p:pic>
      <p:sp>
        <p:nvSpPr>
          <p:cNvPr id="5" name="Content Placeholder 2">
            <a:extLst>
              <a:ext uri="{FF2B5EF4-FFF2-40B4-BE49-F238E27FC236}">
                <a16:creationId xmlns:a16="http://schemas.microsoft.com/office/drawing/2014/main" id="{99A42D3A-9D8B-4664-98A6-D98465347D1B}"/>
              </a:ext>
            </a:extLst>
          </p:cNvPr>
          <p:cNvSpPr txBox="1">
            <a:spLocks/>
          </p:cNvSpPr>
          <p:nvPr/>
        </p:nvSpPr>
        <p:spPr>
          <a:xfrm>
            <a:off x="0" y="6096000"/>
            <a:ext cx="9118209" cy="762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b="1" dirty="0">
                <a:solidFill>
                  <a:srgbClr val="C00000"/>
                </a:solidFill>
              </a:rPr>
              <a:t>Reference: </a:t>
            </a:r>
          </a:p>
          <a:p>
            <a:pPr marL="228600" indent="-228600">
              <a:buFont typeface="Arial" pitchFamily="34" charset="0"/>
              <a:buAutoNum type="arabicPeriod"/>
            </a:pPr>
            <a:r>
              <a:rPr lang="en-US" sz="1300" dirty="0">
                <a:solidFill>
                  <a:srgbClr val="C00000"/>
                </a:solidFill>
              </a:rPr>
              <a:t>National nutrition survey 2018: https://www.unicef.org/pakistan/media/1951/file/Final%20Key%20Findings%20Report%202019.pdf</a:t>
            </a:r>
          </a:p>
          <a:p>
            <a:pPr marL="228600" indent="-228600">
              <a:buFont typeface="Arial" pitchFamily="34" charset="0"/>
              <a:buAutoNum type="arabicPeriod"/>
            </a:pPr>
            <a:endParaRPr lang="en-US" sz="1200" i="1" dirty="0"/>
          </a:p>
          <a:p>
            <a:pPr marL="228600" indent="-228600">
              <a:buFont typeface="Arial" pitchFamily="34" charset="0"/>
              <a:buAutoNum type="arabicPeriod"/>
            </a:pPr>
            <a:endParaRPr lang="en-US" sz="1200" dirty="0"/>
          </a:p>
          <a:p>
            <a:pPr marL="0" indent="0">
              <a:buFont typeface="Arial" pitchFamily="34" charset="0"/>
              <a:buNone/>
            </a:pPr>
            <a:endParaRPr lang="en-US"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0"/>
            <a:ext cx="9144000" cy="838200"/>
          </a:xfrm>
          <a:prstGeom prst="rect">
            <a:avLst/>
          </a:prstGeom>
          <a:solidFill>
            <a:schemeClr val="accent3">
              <a:lumMod val="75000"/>
            </a:schemeClr>
          </a:solidFill>
        </p:spPr>
        <p:txBody>
          <a:bodyPr vert="horz" lIns="91440" tIns="45720" rIns="91440" bIns="45720" rtlCol="0" anchor="ctr">
            <a:normAutofit/>
          </a:bodyPr>
          <a:lstStyle/>
          <a:p>
            <a:pPr lvl="0" algn="ctr">
              <a:spcBef>
                <a:spcPct val="0"/>
              </a:spcBef>
              <a:defRPr/>
            </a:pPr>
            <a:r>
              <a:rPr lang="en-US" sz="3200" b="1" dirty="0">
                <a:solidFill>
                  <a:schemeClr val="bg1"/>
                </a:solidFill>
              </a:rPr>
              <a:t>Micronutrients Deficiency</a:t>
            </a:r>
          </a:p>
        </p:txBody>
      </p:sp>
      <p:pic>
        <p:nvPicPr>
          <p:cNvPr id="9218" name="Picture 2"/>
          <p:cNvPicPr>
            <a:picLocks noGrp="1" noChangeAspect="1" noChangeArrowheads="1"/>
          </p:cNvPicPr>
          <p:nvPr>
            <p:ph idx="1"/>
          </p:nvPr>
        </p:nvPicPr>
        <p:blipFill>
          <a:blip r:embed="rId2" cstate="print"/>
          <a:srcRect/>
          <a:stretch>
            <a:fillRect/>
          </a:stretch>
        </p:blipFill>
        <p:spPr bwMode="auto">
          <a:xfrm>
            <a:off x="152400" y="1295400"/>
            <a:ext cx="8861940" cy="5194532"/>
          </a:xfrm>
          <a:prstGeom prst="rect">
            <a:avLst/>
          </a:prstGeom>
          <a:noFill/>
          <a:ln w="9525">
            <a:noFill/>
            <a:miter lim="800000"/>
            <a:headEnd/>
            <a:tailEnd/>
          </a:ln>
          <a:effectLst/>
        </p:spPr>
      </p:pic>
      <p:sp>
        <p:nvSpPr>
          <p:cNvPr id="5" name="Content Placeholder 2">
            <a:extLst>
              <a:ext uri="{FF2B5EF4-FFF2-40B4-BE49-F238E27FC236}">
                <a16:creationId xmlns:a16="http://schemas.microsoft.com/office/drawing/2014/main" id="{5D0002E9-740A-4638-9DD9-14D115A2EC35}"/>
              </a:ext>
            </a:extLst>
          </p:cNvPr>
          <p:cNvSpPr txBox="1">
            <a:spLocks/>
          </p:cNvSpPr>
          <p:nvPr/>
        </p:nvSpPr>
        <p:spPr>
          <a:xfrm>
            <a:off x="0" y="6489932"/>
            <a:ext cx="9118209" cy="368068"/>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300" b="1" dirty="0">
                <a:solidFill>
                  <a:srgbClr val="C00000"/>
                </a:solidFill>
              </a:rPr>
              <a:t>Reference: </a:t>
            </a:r>
          </a:p>
          <a:p>
            <a:pPr marL="228600" indent="-228600">
              <a:buFont typeface="Arial" pitchFamily="34" charset="0"/>
              <a:buAutoNum type="arabicPeriod"/>
            </a:pPr>
            <a:r>
              <a:rPr lang="en-US" sz="1300" i="1" dirty="0">
                <a:solidFill>
                  <a:srgbClr val="C00000"/>
                </a:solidFill>
              </a:rPr>
              <a:t>PDHS 2017–2018: https://dhsprogram.com/pubs/pdf/FR354/FR354.pdf</a:t>
            </a:r>
          </a:p>
          <a:p>
            <a:pPr marL="228600" indent="-228600">
              <a:buFont typeface="Arial" pitchFamily="34" charset="0"/>
              <a:buAutoNum type="arabicPeriod"/>
            </a:pPr>
            <a:endParaRPr lang="en-US" sz="1200" i="1" dirty="0"/>
          </a:p>
          <a:p>
            <a:pPr marL="228600" indent="-228600">
              <a:buFont typeface="Arial" pitchFamily="34" charset="0"/>
              <a:buAutoNum type="arabicPeriod"/>
            </a:pPr>
            <a:endParaRPr lang="en-US" sz="1200" dirty="0"/>
          </a:p>
          <a:p>
            <a:pPr marL="0" indent="0">
              <a:buFont typeface="Arial" pitchFamily="34" charset="0"/>
              <a:buNone/>
            </a:pPr>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534400" cy="5257800"/>
          </a:xfrm>
        </p:spPr>
        <p:txBody>
          <a:bodyPr>
            <a:normAutofit/>
          </a:bodyPr>
          <a:lstStyle/>
          <a:p>
            <a:pPr>
              <a:buNone/>
            </a:pPr>
            <a:r>
              <a:rPr lang="en-US" sz="2400" dirty="0"/>
              <a:t>	To prevent anaemia and micronutrient deficiencies and decrease the risk of diet-related health conditions, pregnant women are recommended to consume:</a:t>
            </a:r>
          </a:p>
          <a:p>
            <a:pPr>
              <a:buNone/>
            </a:pPr>
            <a:endParaRPr lang="en-US" sz="2400" dirty="0"/>
          </a:p>
          <a:p>
            <a:pPr lvl="1"/>
            <a:r>
              <a:rPr lang="en-US" sz="2400" dirty="0"/>
              <a:t>An adequate nutritious diet composed of a variety of foods from the different food groups, with an emphasis on iron-rich foods (such as beef, poultry, and iron-fortified foods).</a:t>
            </a:r>
          </a:p>
          <a:p>
            <a:pPr lvl="1"/>
            <a:endParaRPr lang="en-US" sz="2400" dirty="0"/>
          </a:p>
          <a:p>
            <a:pPr lvl="1"/>
            <a:r>
              <a:rPr lang="en-US" sz="2400" dirty="0"/>
              <a:t>Daily micronutrient supplements that includes 30-60 mg of iron and 400 mcg of folic acid as recommended by the WHO.</a:t>
            </a:r>
          </a:p>
          <a:p>
            <a:pPr>
              <a:buNone/>
            </a:pPr>
            <a:br>
              <a:rPr lang="en-US" sz="2000" dirty="0"/>
            </a:br>
            <a:endParaRPr lang="en-US" sz="2000" dirty="0"/>
          </a:p>
        </p:txBody>
      </p:sp>
      <p:sp>
        <p:nvSpPr>
          <p:cNvPr id="4" name="Title 1"/>
          <p:cNvSpPr txBox="1">
            <a:spLocks/>
          </p:cNvSpPr>
          <p:nvPr/>
        </p:nvSpPr>
        <p:spPr>
          <a:xfrm>
            <a:off x="0" y="0"/>
            <a:ext cx="9144000" cy="1143000"/>
          </a:xfrm>
          <a:prstGeom prst="rect">
            <a:avLst/>
          </a:prstGeom>
          <a:solidFill>
            <a:schemeClr val="accent3">
              <a:lumMod val="75000"/>
            </a:schemeClr>
          </a:solidFill>
        </p:spPr>
        <p:txBody>
          <a:bodyPr vert="horz" lIns="91440" tIns="45720" rIns="91440" bIns="45720" rtlCol="0" anchor="ctr">
            <a:noAutofit/>
          </a:bodyPr>
          <a:lstStyle/>
          <a:p>
            <a:pPr algn="ctr"/>
            <a:r>
              <a:rPr lang="en-US" sz="2400" b="1" dirty="0">
                <a:solidFill>
                  <a:schemeClr val="bg1"/>
                </a:solidFill>
              </a:rPr>
              <a:t>Adequate Nutritious Diet and Adequate Micronutrient Supplementation During</a:t>
            </a:r>
          </a:p>
          <a:p>
            <a:pPr algn="ctr"/>
            <a:r>
              <a:rPr lang="en-US" sz="2400" b="1" dirty="0">
                <a:solidFill>
                  <a:schemeClr val="bg1"/>
                </a:solidFill>
              </a:rPr>
              <a:t>Pregnancy</a:t>
            </a:r>
            <a:endParaRPr kumimoji="0" lang="en-US" sz="24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876800"/>
          </a:xfrm>
        </p:spPr>
        <p:txBody>
          <a:bodyPr>
            <a:normAutofit/>
          </a:bodyPr>
          <a:lstStyle/>
          <a:p>
            <a:pPr algn="just">
              <a:buFont typeface="Wingdings" pitchFamily="2" charset="2"/>
              <a:buChar char="q"/>
            </a:pPr>
            <a:r>
              <a:rPr lang="en-US" sz="2800" dirty="0"/>
              <a:t>Before Pregnancy</a:t>
            </a:r>
          </a:p>
          <a:p>
            <a:pPr algn="just">
              <a:buFont typeface="Wingdings" pitchFamily="2" charset="2"/>
              <a:buChar char="q"/>
            </a:pPr>
            <a:endParaRPr lang="en-US" sz="2800" dirty="0"/>
          </a:p>
          <a:p>
            <a:pPr algn="just">
              <a:buFont typeface="Wingdings" pitchFamily="2" charset="2"/>
              <a:buChar char="q"/>
            </a:pPr>
            <a:r>
              <a:rPr lang="en-US" sz="2800" dirty="0"/>
              <a:t>During Pregnancy</a:t>
            </a:r>
          </a:p>
          <a:p>
            <a:pPr algn="just">
              <a:buFont typeface="Wingdings" pitchFamily="2" charset="2"/>
              <a:buChar char="q"/>
            </a:pPr>
            <a:endParaRPr lang="en-US" sz="2800" dirty="0"/>
          </a:p>
          <a:p>
            <a:pPr algn="just">
              <a:buFont typeface="Wingdings" pitchFamily="2" charset="2"/>
              <a:buChar char="q"/>
            </a:pPr>
            <a:r>
              <a:rPr lang="en-US" sz="2800" dirty="0"/>
              <a:t>During Breastfeeding</a:t>
            </a:r>
          </a:p>
          <a:p>
            <a:pPr algn="just">
              <a:buNone/>
            </a:pPr>
            <a:endParaRPr lang="en-US" sz="2000" dirty="0"/>
          </a:p>
          <a:p>
            <a:pPr>
              <a:buNone/>
            </a:pPr>
            <a:br>
              <a:rPr lang="en-US" sz="2000" dirty="0"/>
            </a:br>
            <a:endParaRPr lang="en-US" sz="2000" dirty="0"/>
          </a:p>
        </p:txBody>
      </p:sp>
      <p:sp>
        <p:nvSpPr>
          <p:cNvPr id="4" name="Title 1"/>
          <p:cNvSpPr txBox="1">
            <a:spLocks/>
          </p:cNvSpPr>
          <p:nvPr/>
        </p:nvSpPr>
        <p:spPr>
          <a:xfrm>
            <a:off x="0" y="0"/>
            <a:ext cx="9144000" cy="8382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Importance of maternal nutrition</a:t>
            </a:r>
          </a:p>
        </p:txBody>
      </p:sp>
      <p:pic>
        <p:nvPicPr>
          <p:cNvPr id="6" name="Picture 5"/>
          <p:cNvPicPr/>
          <p:nvPr/>
        </p:nvPicPr>
        <p:blipFill>
          <a:blip r:embed="rId2" cstate="print"/>
          <a:srcRect/>
          <a:stretch>
            <a:fillRect/>
          </a:stretch>
        </p:blipFill>
        <p:spPr bwMode="auto">
          <a:xfrm>
            <a:off x="6477000" y="3276600"/>
            <a:ext cx="1651768" cy="1828800"/>
          </a:xfrm>
          <a:prstGeom prst="rect">
            <a:avLst/>
          </a:prstGeom>
          <a:noFill/>
          <a:ln w="9525">
            <a:noFill/>
            <a:miter lim="800000"/>
            <a:headEnd/>
            <a:tailEnd/>
          </a:ln>
        </p:spPr>
      </p:pic>
      <p:pic>
        <p:nvPicPr>
          <p:cNvPr id="7" name="Picture 6"/>
          <p:cNvPicPr/>
          <p:nvPr/>
        </p:nvPicPr>
        <p:blipFill>
          <a:blip r:embed="rId3" cstate="print"/>
          <a:srcRect/>
          <a:stretch>
            <a:fillRect/>
          </a:stretch>
        </p:blipFill>
        <p:spPr bwMode="auto">
          <a:xfrm>
            <a:off x="6096000" y="1066800"/>
            <a:ext cx="2057400" cy="203081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1206</TotalTime>
  <Words>1269</Words>
  <Application>Microsoft Office PowerPoint</Application>
  <PresentationFormat>On-screen Show (4:3)</PresentationFormat>
  <Paragraphs>168</Paragraphs>
  <Slides>27</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Pakistan Maternal Nutrition Strategy</dc:title>
  <dc:creator>Mak Printing Solution</dc:creator>
  <cp:lastModifiedBy>DELL</cp:lastModifiedBy>
  <cp:revision>33</cp:revision>
  <dcterms:created xsi:type="dcterms:W3CDTF">2006-08-16T00:00:00Z</dcterms:created>
  <dcterms:modified xsi:type="dcterms:W3CDTF">2025-07-05T13:24:48Z</dcterms:modified>
</cp:coreProperties>
</file>